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5"/>
  </p:notesMasterIdLst>
  <p:sldIdLst>
    <p:sldId id="306" r:id="rId3"/>
    <p:sldId id="257" r:id="rId4"/>
    <p:sldId id="288" r:id="rId5"/>
    <p:sldId id="289" r:id="rId6"/>
    <p:sldId id="290" r:id="rId7"/>
    <p:sldId id="292" r:id="rId8"/>
    <p:sldId id="294" r:id="rId9"/>
    <p:sldId id="299" r:id="rId10"/>
    <p:sldId id="302" r:id="rId11"/>
    <p:sldId id="301" r:id="rId12"/>
    <p:sldId id="303" r:id="rId13"/>
    <p:sldId id="304" r:id="rId14"/>
    <p:sldId id="266" r:id="rId15"/>
    <p:sldId id="308" r:id="rId16"/>
    <p:sldId id="310" r:id="rId17"/>
    <p:sldId id="314" r:id="rId18"/>
    <p:sldId id="311" r:id="rId19"/>
    <p:sldId id="312" r:id="rId20"/>
    <p:sldId id="316" r:id="rId21"/>
    <p:sldId id="313" r:id="rId22"/>
    <p:sldId id="315" r:id="rId23"/>
    <p:sldId id="305" r:id="rId2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B9AA6F-72C3-9643-ADF8-6DFA75B2C5F0}" type="datetimeFigureOut">
              <a:rPr lang="tr-TR" smtClean="0"/>
              <a:t>8.10.2024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C69288-9F85-3942-ACB0-EFAD0DB5F3F2}" type="slidenum">
              <a:rPr lang="tr-TR" smtClean="0"/>
              <a:t>‹#›</a:t>
            </a:fld>
            <a:endParaRPr lang="tr-TR"/>
          </a:p>
        </p:txBody>
      </p:sp>
    </p:spTree>
    <p:extLst>
      <p:ext uri="{BB962C8B-B14F-4D97-AF65-F5344CB8AC3E}">
        <p14:creationId xmlns:p14="http://schemas.microsoft.com/office/powerpoint/2010/main" val="4184364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B5D625-CC6B-4A90-ABF8-F19238CEBD0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9378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CC69288-9F85-3942-ACB0-EFAD0DB5F3F2}" type="slidenum">
              <a:rPr lang="tr-TR" smtClean="0"/>
              <a:t>9</a:t>
            </a:fld>
            <a:endParaRPr lang="tr-TR"/>
          </a:p>
        </p:txBody>
      </p:sp>
    </p:spTree>
    <p:extLst>
      <p:ext uri="{BB962C8B-B14F-4D97-AF65-F5344CB8AC3E}">
        <p14:creationId xmlns:p14="http://schemas.microsoft.com/office/powerpoint/2010/main" val="2710623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B5D625-CC6B-4A90-ABF8-F19238CEBD0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1460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9CFEE9-94C0-B2DE-FAE4-9CB87CAB976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10ECFF54-E92B-FF93-3AFE-A4133AF076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EBC93AB5-502C-05C3-8C3F-70D553E93FFA}"/>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5" name="Alt Bilgi Yer Tutucusu 4">
            <a:extLst>
              <a:ext uri="{FF2B5EF4-FFF2-40B4-BE49-F238E27FC236}">
                <a16:creationId xmlns:a16="http://schemas.microsoft.com/office/drawing/2014/main" id="{E406F843-C1C9-8935-F03E-2570EEAC993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648EE70-CA21-EB50-1E55-4A9B0327B725}"/>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569893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3B997D2-77FF-E523-600B-AD250497C70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AA1AD7B-6E48-E738-A119-121D88C4912E}"/>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9B04E11-70E5-BD88-41DB-8CC6086DD234}"/>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5" name="Alt Bilgi Yer Tutucusu 4">
            <a:extLst>
              <a:ext uri="{FF2B5EF4-FFF2-40B4-BE49-F238E27FC236}">
                <a16:creationId xmlns:a16="http://schemas.microsoft.com/office/drawing/2014/main" id="{E60692B5-BA3C-EBDE-8A4B-4CFD4FE9FFA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A16FFAC-4AE5-1D0B-9849-23372F80383D}"/>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3470159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2C0192-95B0-B8E7-D0C9-57DCF82D55E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1C77563-A03C-2BD3-7DD8-DFCC1E52784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5B020CD-B00A-66C0-1409-DAA07668A1E2}"/>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5" name="Alt Bilgi Yer Tutucusu 4">
            <a:extLst>
              <a:ext uri="{FF2B5EF4-FFF2-40B4-BE49-F238E27FC236}">
                <a16:creationId xmlns:a16="http://schemas.microsoft.com/office/drawing/2014/main" id="{B3F67A7C-D5F3-9883-BC99-4D3A0D8CC33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A62CDE5-AB01-5565-8F01-E9E0D62AFB16}"/>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2282150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D2CCB8-DE57-FAF0-3781-7BA48A39371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69310CE-DCFD-1B64-AA88-4EA3E5DE548B}"/>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01C1C2B-F7A4-7312-0ACE-E0FBD822E04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F2F089C-D3B9-FD2F-9B41-B582D865E211}"/>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6" name="Alt Bilgi Yer Tutucusu 5">
            <a:extLst>
              <a:ext uri="{FF2B5EF4-FFF2-40B4-BE49-F238E27FC236}">
                <a16:creationId xmlns:a16="http://schemas.microsoft.com/office/drawing/2014/main" id="{A362749B-CCAF-54F7-BFA6-541C34C755D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73ED6F9-CF89-D38F-B910-2A07749786F9}"/>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2770848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81FCEE-FB90-6625-E9A8-C8F531A168E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2435920-FECB-C083-204E-76F3BE4FB3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98411579-085B-885C-DA2F-4146C2621AE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161E6779-058F-8D0F-8269-7481F7D57A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241613E3-0A0F-D929-1BFD-AB7D70ED31ED}"/>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B319AD7B-B938-C6FC-CF79-8461CDFCD8B5}"/>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8" name="Alt Bilgi Yer Tutucusu 7">
            <a:extLst>
              <a:ext uri="{FF2B5EF4-FFF2-40B4-BE49-F238E27FC236}">
                <a16:creationId xmlns:a16="http://schemas.microsoft.com/office/drawing/2014/main" id="{2B282D82-4609-1D2F-2037-5EA7E04E0A5A}"/>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6D1680C2-A7A4-32C0-A84C-4738E6D1E559}"/>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935875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387D15-E2E7-EDB2-A702-3C3CC4563EF1}"/>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0363008C-936D-5665-1DAB-3680F8046019}"/>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4" name="Alt Bilgi Yer Tutucusu 3">
            <a:extLst>
              <a:ext uri="{FF2B5EF4-FFF2-40B4-BE49-F238E27FC236}">
                <a16:creationId xmlns:a16="http://schemas.microsoft.com/office/drawing/2014/main" id="{3F155587-0F55-0262-AADF-B0ADEBC9631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D12A0AF6-26F0-66FF-912A-C6EC7496C223}"/>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26377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78D969F-8EF8-CF65-1662-D90D019E8908}"/>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3" name="Alt Bilgi Yer Tutucusu 2">
            <a:extLst>
              <a:ext uri="{FF2B5EF4-FFF2-40B4-BE49-F238E27FC236}">
                <a16:creationId xmlns:a16="http://schemas.microsoft.com/office/drawing/2014/main" id="{B1C49761-78A3-7DE5-67AF-D62BD400DC07}"/>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9189FCE3-B588-1BAC-6F79-5C4A23000835}"/>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2140558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08DC26-3FE1-297A-3F7C-21350C3DDD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A05DB60D-AF12-7EDA-9ECE-E6079E38B9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6B3259BE-73C4-1955-7D75-81F9A32017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5D223D9-134E-DC9B-8799-89A75A8CFDB1}"/>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6" name="Alt Bilgi Yer Tutucusu 5">
            <a:extLst>
              <a:ext uri="{FF2B5EF4-FFF2-40B4-BE49-F238E27FC236}">
                <a16:creationId xmlns:a16="http://schemas.microsoft.com/office/drawing/2014/main" id="{CBA0E0FB-26A2-A11C-BAE7-FB3E7811164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7AD5CA4-372F-B7D5-A739-BA5747AE030E}"/>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1184427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72B633-0DB9-41DF-D36A-F9B03655CC8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6CA826D-B735-0E21-F1E4-4CF7D82B0B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C8E2B9B-FD5D-03C7-EE97-6BFD981C79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2E6FA19-3599-5575-F8D8-EE34AC0955E7}"/>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6" name="Alt Bilgi Yer Tutucusu 5">
            <a:extLst>
              <a:ext uri="{FF2B5EF4-FFF2-40B4-BE49-F238E27FC236}">
                <a16:creationId xmlns:a16="http://schemas.microsoft.com/office/drawing/2014/main" id="{FA0F78C6-0A97-FE40-5678-81A358D73B0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BC23A9B-9DD3-67E7-4F91-C1B2150B110D}"/>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2567632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6E1407-27C4-9EF0-932C-7B6BFF7D7CC6}"/>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B4495A9-CF47-D100-D617-931CB71B6C87}"/>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FAD4566-FE11-3F0D-A8E8-43DA58FF7091}"/>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5" name="Alt Bilgi Yer Tutucusu 4">
            <a:extLst>
              <a:ext uri="{FF2B5EF4-FFF2-40B4-BE49-F238E27FC236}">
                <a16:creationId xmlns:a16="http://schemas.microsoft.com/office/drawing/2014/main" id="{018EF379-A381-C679-79B6-A1FBA28AA00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22F2772-83A3-2636-25DF-EC64B3F910E6}"/>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4228943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077F618-3983-986C-1019-6E3342588EA8}"/>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2B44E63A-46A7-7D8E-2180-6B701116DDD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44DBEA5-D878-56E1-C21B-F4904A6E44D0}"/>
              </a:ext>
            </a:extLst>
          </p:cNvPr>
          <p:cNvSpPr>
            <a:spLocks noGrp="1"/>
          </p:cNvSpPr>
          <p:nvPr>
            <p:ph type="dt" sz="half" idx="10"/>
          </p:nvPr>
        </p:nvSpPr>
        <p:spPr/>
        <p:txBody>
          <a:bodyPr/>
          <a:lstStyle/>
          <a:p>
            <a:fld id="{7A89A942-EDDA-034B-A9BD-8717D2E60307}" type="datetimeFigureOut">
              <a:rPr lang="tr-TR" smtClean="0"/>
              <a:t>8.10.2024</a:t>
            </a:fld>
            <a:endParaRPr lang="tr-TR"/>
          </a:p>
        </p:txBody>
      </p:sp>
      <p:sp>
        <p:nvSpPr>
          <p:cNvPr id="5" name="Alt Bilgi Yer Tutucusu 4">
            <a:extLst>
              <a:ext uri="{FF2B5EF4-FFF2-40B4-BE49-F238E27FC236}">
                <a16:creationId xmlns:a16="http://schemas.microsoft.com/office/drawing/2014/main" id="{88C69B67-5541-59B3-B326-474DCF680B7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6EBBD82-17F1-459F-69DA-CF07DA150C68}"/>
              </a:ext>
            </a:extLst>
          </p:cNvPr>
          <p:cNvSpPr>
            <a:spLocks noGrp="1"/>
          </p:cNvSpPr>
          <p:nvPr>
            <p:ph type="sldNum" sz="quarter" idx="12"/>
          </p:nvPr>
        </p:nvSpPr>
        <p:spPr/>
        <p:txBody>
          <a:bodyPr/>
          <a:lstStyle/>
          <a:p>
            <a:fld id="{907760DD-2F20-954B-8D7E-D8D4013957E7}" type="slidenum">
              <a:rPr lang="tr-TR" smtClean="0"/>
              <a:t>‹#›</a:t>
            </a:fld>
            <a:endParaRPr lang="tr-TR"/>
          </a:p>
        </p:txBody>
      </p:sp>
    </p:spTree>
    <p:extLst>
      <p:ext uri="{BB962C8B-B14F-4D97-AF65-F5344CB8AC3E}">
        <p14:creationId xmlns:p14="http://schemas.microsoft.com/office/powerpoint/2010/main" val="1908528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10/8/24</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1263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10/8/24</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60372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10/8/24</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73326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10/8/24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43504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10/8/24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78807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10/8/24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03199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10/8/24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52108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10/8/24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2214678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10/8/24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93094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10/8/24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437494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10/8/24</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089823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 Left Image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DEA8D-11BC-2743-A9F4-23667D3E1378}"/>
              </a:ext>
            </a:extLst>
          </p:cNvPr>
          <p:cNvSpPr>
            <a:spLocks noGrp="1"/>
          </p:cNvSpPr>
          <p:nvPr>
            <p:ph type="dt" sz="half" idx="10"/>
          </p:nvPr>
        </p:nvSpPr>
        <p:spPr/>
        <p:txBody>
          <a:bodyPr rtlCol="0"/>
          <a:lstStyle/>
          <a:p>
            <a:pPr rtl="0"/>
            <a:fld id="{2F468A4B-59A0-4664-811A-5E10E5F7EB28}" type="datetime1">
              <a:rPr lang="en-GB" noProof="0" smtClean="0"/>
              <a:t>08/10/2024</a:t>
            </a:fld>
            <a:endParaRPr lang="en-GB" noProof="0"/>
          </a:p>
        </p:txBody>
      </p:sp>
      <p:sp>
        <p:nvSpPr>
          <p:cNvPr id="3" name="Footer Placeholder 2">
            <a:extLst>
              <a:ext uri="{FF2B5EF4-FFF2-40B4-BE49-F238E27FC236}">
                <a16:creationId xmlns:a16="http://schemas.microsoft.com/office/drawing/2014/main" id="{606A9038-8BF1-C841-8760-AEEDF65853CC}"/>
              </a:ext>
            </a:extLst>
          </p:cNvPr>
          <p:cNvSpPr>
            <a:spLocks noGrp="1"/>
          </p:cNvSpPr>
          <p:nvPr>
            <p:ph type="ftr" sz="quarter" idx="11"/>
          </p:nvPr>
        </p:nvSpPr>
        <p:spPr/>
        <p:txBody>
          <a:bodyPr rtlCol="0"/>
          <a:lstStyle/>
          <a:p>
            <a:pPr rtl="0"/>
            <a:endParaRPr lang="en-GB" noProof="0"/>
          </a:p>
        </p:txBody>
      </p:sp>
      <p:sp>
        <p:nvSpPr>
          <p:cNvPr id="4" name="Slide Number Placeholder 3">
            <a:extLst>
              <a:ext uri="{FF2B5EF4-FFF2-40B4-BE49-F238E27FC236}">
                <a16:creationId xmlns:a16="http://schemas.microsoft.com/office/drawing/2014/main" id="{9F2D2106-98B1-324A-BDBC-59EB943EC7DB}"/>
              </a:ext>
            </a:extLst>
          </p:cNvPr>
          <p:cNvSpPr>
            <a:spLocks noGrp="1"/>
          </p:cNvSpPr>
          <p:nvPr>
            <p:ph type="sldNum" sz="quarter" idx="12"/>
          </p:nvPr>
        </p:nvSpPr>
        <p:spPr/>
        <p:txBody>
          <a:bodyPr rtlCol="0"/>
          <a:lstStyle/>
          <a:p>
            <a:pPr rtl="0"/>
            <a:fld id="{427D9196-6C56-7544-BAE5-8B7AE4F4CC09}" type="slidenum">
              <a:rPr lang="en-GB" noProof="0" smtClean="0"/>
              <a:t>‹#›</a:t>
            </a:fld>
            <a:endParaRPr lang="en-GB" noProof="0"/>
          </a:p>
        </p:txBody>
      </p:sp>
      <p:pic>
        <p:nvPicPr>
          <p:cNvPr id="5" name="Picture 4" descr="Abstract dark light trails">
            <a:extLst>
              <a:ext uri="{FF2B5EF4-FFF2-40B4-BE49-F238E27FC236}">
                <a16:creationId xmlns:a16="http://schemas.microsoft.com/office/drawing/2014/main" id="{7670AA00-D84B-B248-A24F-8AE30432F34F}"/>
              </a:ext>
            </a:extLst>
          </p:cNvPr>
          <p:cNvPicPr>
            <a:picLocks noChangeAspect="1"/>
          </p:cNvPicPr>
          <p:nvPr userDrawn="1"/>
        </p:nvPicPr>
        <p:blipFill rotWithShape="1">
          <a:blip r:embed="rId2" cstate="print">
            <a:alphaModFix amt="5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a:solidFill>
            <a:schemeClr val="tx1"/>
          </a:solidFill>
        </p:spPr>
      </p:pic>
      <p:grpSp>
        <p:nvGrpSpPr>
          <p:cNvPr id="6" name="Group 5">
            <a:extLst>
              <a:ext uri="{FF2B5EF4-FFF2-40B4-BE49-F238E27FC236}">
                <a16:creationId xmlns:a16="http://schemas.microsoft.com/office/drawing/2014/main" id="{F1F5E30B-8480-DC42-89B6-750512FFAB6E}"/>
              </a:ext>
            </a:extLst>
          </p:cNvPr>
          <p:cNvGrpSpPr/>
          <p:nvPr userDrawn="1"/>
        </p:nvGrpSpPr>
        <p:grpSpPr>
          <a:xfrm>
            <a:off x="430351" y="240636"/>
            <a:ext cx="6524896" cy="6376727"/>
            <a:chOff x="2709241" y="-374048"/>
            <a:chExt cx="7084273" cy="7048817"/>
          </a:xfrm>
        </p:grpSpPr>
        <p:sp>
          <p:nvSpPr>
            <p:cNvPr id="7" name="Rectangle 6">
              <a:extLst>
                <a:ext uri="{FF2B5EF4-FFF2-40B4-BE49-F238E27FC236}">
                  <a16:creationId xmlns:a16="http://schemas.microsoft.com/office/drawing/2014/main" id="{07BEB301-DBA9-1447-B8E9-81B80512A2B0}"/>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Rectangle 7">
              <a:extLst>
                <a:ext uri="{FF2B5EF4-FFF2-40B4-BE49-F238E27FC236}">
                  <a16:creationId xmlns:a16="http://schemas.microsoft.com/office/drawing/2014/main" id="{168AB484-2945-B84E-8AA8-CBC4A29EB9EB}"/>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sp>
        <p:nvSpPr>
          <p:cNvPr id="12" name="Picture Placeholder 10">
            <a:extLst>
              <a:ext uri="{FF2B5EF4-FFF2-40B4-BE49-F238E27FC236}">
                <a16:creationId xmlns:a16="http://schemas.microsoft.com/office/drawing/2014/main" id="{A149D0F7-B755-8D4C-A5C9-A3723B1FAB85}"/>
              </a:ext>
            </a:extLst>
          </p:cNvPr>
          <p:cNvSpPr>
            <a:spLocks noGrp="1"/>
          </p:cNvSpPr>
          <p:nvPr>
            <p:ph type="pic" sz="quarter" idx="13"/>
          </p:nvPr>
        </p:nvSpPr>
        <p:spPr>
          <a:xfrm>
            <a:off x="838200" y="585788"/>
            <a:ext cx="5765800" cy="5675312"/>
          </a:xfrm>
          <a:solidFill>
            <a:schemeClr val="tx2"/>
          </a:solidFill>
        </p:spPr>
        <p:txBody>
          <a:bodyPr rtlCol="0"/>
          <a:lstStyle/>
          <a:p>
            <a:pPr rtl="0"/>
            <a:r>
              <a:rPr lang="en-GB" noProof="0"/>
              <a:t>Click icon to add picture</a:t>
            </a:r>
          </a:p>
        </p:txBody>
      </p:sp>
      <p:sp>
        <p:nvSpPr>
          <p:cNvPr id="15" name="Title 1">
            <a:extLst>
              <a:ext uri="{FF2B5EF4-FFF2-40B4-BE49-F238E27FC236}">
                <a16:creationId xmlns:a16="http://schemas.microsoft.com/office/drawing/2014/main" id="{0DDB9158-0087-8647-9EE0-2F46678DD9AE}"/>
              </a:ext>
            </a:extLst>
          </p:cNvPr>
          <p:cNvSpPr>
            <a:spLocks noGrp="1"/>
          </p:cNvSpPr>
          <p:nvPr>
            <p:ph type="title"/>
          </p:nvPr>
        </p:nvSpPr>
        <p:spPr>
          <a:xfrm>
            <a:off x="6986447" y="2916598"/>
            <a:ext cx="5180151" cy="1325563"/>
          </a:xfrm>
          <a:solidFill>
            <a:schemeClr val="tx1">
              <a:alpha val="50000"/>
            </a:schemeClr>
          </a:solidFill>
        </p:spPr>
        <p:txBody>
          <a:bodyPr rtlCol="0"/>
          <a:lstStyle>
            <a:lvl1pPr algn="ctr">
              <a:defRPr>
                <a:solidFill>
                  <a:schemeClr val="bg1"/>
                </a:solidFill>
                <a:latin typeface="The Serif Hand" panose="03070502030502020204" pitchFamily="66" charset="0"/>
              </a:defRPr>
            </a:lvl1pPr>
          </a:lstStyle>
          <a:p>
            <a:pPr rtl="0"/>
            <a:r>
              <a:rPr lang="en-GB" noProof="0"/>
              <a:t>Click to edit Master title style</a:t>
            </a:r>
          </a:p>
        </p:txBody>
      </p:sp>
    </p:spTree>
    <p:extLst>
      <p:ext uri="{BB962C8B-B14F-4D97-AF65-F5344CB8AC3E}">
        <p14:creationId xmlns:p14="http://schemas.microsoft.com/office/powerpoint/2010/main" val="41452208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 Right Image Layout">
    <p:spTree>
      <p:nvGrpSpPr>
        <p:cNvPr id="1" name=""/>
        <p:cNvGrpSpPr/>
        <p:nvPr/>
      </p:nvGrpSpPr>
      <p:grpSpPr>
        <a:xfrm>
          <a:off x="0" y="0"/>
          <a:ext cx="0" cy="0"/>
          <a:chOff x="0" y="0"/>
          <a:chExt cx="0" cy="0"/>
        </a:xfrm>
      </p:grpSpPr>
      <p:pic>
        <p:nvPicPr>
          <p:cNvPr id="11" name="Picture 10" descr="Abstract Spiral black texture">
            <a:extLst>
              <a:ext uri="{FF2B5EF4-FFF2-40B4-BE49-F238E27FC236}">
                <a16:creationId xmlns:a16="http://schemas.microsoft.com/office/drawing/2014/main" id="{F8D5C6D4-409A-D74E-B574-DB65B323A7D1}"/>
              </a:ext>
            </a:extLst>
          </p:cNvPr>
          <p:cNvPicPr>
            <a:picLocks noChangeAspect="1"/>
          </p:cNvPicPr>
          <p:nvPr userDrawn="1"/>
        </p:nvPicPr>
        <p:blipFill rotWithShape="1">
          <a:blip r:embed="rId2" cstate="print">
            <a:grayscl/>
            <a:alphaModFix amt="20000"/>
            <a:extLst>
              <a:ext uri="{28A0092B-C50C-407E-A947-70E740481C1C}">
                <a14:useLocalDpi xmlns:a14="http://schemas.microsoft.com/office/drawing/2010/main"/>
              </a:ext>
            </a:extLst>
          </a:blip>
          <a:srcRect/>
          <a:stretch/>
        </p:blipFill>
        <p:spPr>
          <a:xfrm>
            <a:off x="0" y="0"/>
            <a:ext cx="12192000" cy="6858000"/>
          </a:xfrm>
          <a:prstGeom prst="rect">
            <a:avLst/>
          </a:prstGeom>
          <a:solidFill>
            <a:schemeClr val="tx1"/>
          </a:solidFill>
        </p:spPr>
      </p:pic>
      <p:sp>
        <p:nvSpPr>
          <p:cNvPr id="2" name="Date Placeholder 1">
            <a:extLst>
              <a:ext uri="{FF2B5EF4-FFF2-40B4-BE49-F238E27FC236}">
                <a16:creationId xmlns:a16="http://schemas.microsoft.com/office/drawing/2014/main" id="{EE4DEA8D-11BC-2743-A9F4-23667D3E1378}"/>
              </a:ext>
            </a:extLst>
          </p:cNvPr>
          <p:cNvSpPr>
            <a:spLocks noGrp="1"/>
          </p:cNvSpPr>
          <p:nvPr>
            <p:ph type="dt" sz="half" idx="10"/>
          </p:nvPr>
        </p:nvSpPr>
        <p:spPr/>
        <p:txBody>
          <a:bodyPr rtlCol="0"/>
          <a:lstStyle/>
          <a:p>
            <a:pPr rtl="0"/>
            <a:fld id="{C6B21C21-6FEB-4D09-8099-56CE84E1DB13}" type="datetime1">
              <a:rPr lang="en-GB" noProof="0" smtClean="0"/>
              <a:t>08/10/2024</a:t>
            </a:fld>
            <a:endParaRPr lang="en-GB" noProof="0"/>
          </a:p>
        </p:txBody>
      </p:sp>
      <p:sp>
        <p:nvSpPr>
          <p:cNvPr id="3" name="Footer Placeholder 2">
            <a:extLst>
              <a:ext uri="{FF2B5EF4-FFF2-40B4-BE49-F238E27FC236}">
                <a16:creationId xmlns:a16="http://schemas.microsoft.com/office/drawing/2014/main" id="{606A9038-8BF1-C841-8760-AEEDF65853CC}"/>
              </a:ext>
            </a:extLst>
          </p:cNvPr>
          <p:cNvSpPr>
            <a:spLocks noGrp="1"/>
          </p:cNvSpPr>
          <p:nvPr>
            <p:ph type="ftr" sz="quarter" idx="11"/>
          </p:nvPr>
        </p:nvSpPr>
        <p:spPr/>
        <p:txBody>
          <a:bodyPr rtlCol="0"/>
          <a:lstStyle/>
          <a:p>
            <a:pPr rtl="0"/>
            <a:endParaRPr lang="en-GB" noProof="0"/>
          </a:p>
        </p:txBody>
      </p:sp>
      <p:sp>
        <p:nvSpPr>
          <p:cNvPr id="4" name="Slide Number Placeholder 3">
            <a:extLst>
              <a:ext uri="{FF2B5EF4-FFF2-40B4-BE49-F238E27FC236}">
                <a16:creationId xmlns:a16="http://schemas.microsoft.com/office/drawing/2014/main" id="{9F2D2106-98B1-324A-BDBC-59EB943EC7DB}"/>
              </a:ext>
            </a:extLst>
          </p:cNvPr>
          <p:cNvSpPr>
            <a:spLocks noGrp="1"/>
          </p:cNvSpPr>
          <p:nvPr>
            <p:ph type="sldNum" sz="quarter" idx="12"/>
          </p:nvPr>
        </p:nvSpPr>
        <p:spPr/>
        <p:txBody>
          <a:bodyPr rtlCol="0"/>
          <a:lstStyle/>
          <a:p>
            <a:pPr rtl="0"/>
            <a:fld id="{427D9196-6C56-7544-BAE5-8B7AE4F4CC09}" type="slidenum">
              <a:rPr lang="en-GB" noProof="0" smtClean="0"/>
              <a:t>‹#›</a:t>
            </a:fld>
            <a:endParaRPr lang="en-GB" noProof="0"/>
          </a:p>
        </p:txBody>
      </p:sp>
      <p:grpSp>
        <p:nvGrpSpPr>
          <p:cNvPr id="6" name="Group 5">
            <a:extLst>
              <a:ext uri="{FF2B5EF4-FFF2-40B4-BE49-F238E27FC236}">
                <a16:creationId xmlns:a16="http://schemas.microsoft.com/office/drawing/2014/main" id="{F1F5E30B-8480-DC42-89B6-750512FFAB6E}"/>
              </a:ext>
            </a:extLst>
          </p:cNvPr>
          <p:cNvGrpSpPr/>
          <p:nvPr userDrawn="1"/>
        </p:nvGrpSpPr>
        <p:grpSpPr>
          <a:xfrm rot="10800000">
            <a:off x="5215568" y="240636"/>
            <a:ext cx="6524896" cy="6376727"/>
            <a:chOff x="2709241" y="-374048"/>
            <a:chExt cx="7084273" cy="7048817"/>
          </a:xfrm>
        </p:grpSpPr>
        <p:sp>
          <p:nvSpPr>
            <p:cNvPr id="7" name="Rectangle 6">
              <a:extLst>
                <a:ext uri="{FF2B5EF4-FFF2-40B4-BE49-F238E27FC236}">
                  <a16:creationId xmlns:a16="http://schemas.microsoft.com/office/drawing/2014/main" id="{07BEB301-DBA9-1447-B8E9-81B80512A2B0}"/>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Rectangle 7">
              <a:extLst>
                <a:ext uri="{FF2B5EF4-FFF2-40B4-BE49-F238E27FC236}">
                  <a16:creationId xmlns:a16="http://schemas.microsoft.com/office/drawing/2014/main" id="{168AB484-2945-B84E-8AA8-CBC4A29EB9EB}"/>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sp>
        <p:nvSpPr>
          <p:cNvPr id="12" name="Picture Placeholder 10">
            <a:extLst>
              <a:ext uri="{FF2B5EF4-FFF2-40B4-BE49-F238E27FC236}">
                <a16:creationId xmlns:a16="http://schemas.microsoft.com/office/drawing/2014/main" id="{A149D0F7-B755-8D4C-A5C9-A3723B1FAB85}"/>
              </a:ext>
            </a:extLst>
          </p:cNvPr>
          <p:cNvSpPr>
            <a:spLocks noGrp="1"/>
          </p:cNvSpPr>
          <p:nvPr>
            <p:ph type="pic" sz="quarter" idx="13"/>
          </p:nvPr>
        </p:nvSpPr>
        <p:spPr>
          <a:xfrm>
            <a:off x="5623417" y="585788"/>
            <a:ext cx="5765800" cy="5675312"/>
          </a:xfrm>
          <a:solidFill>
            <a:schemeClr val="tx2"/>
          </a:solidFill>
        </p:spPr>
        <p:txBody>
          <a:bodyPr rtlCol="0"/>
          <a:lstStyle/>
          <a:p>
            <a:pPr rtl="0"/>
            <a:r>
              <a:rPr lang="en-GB" noProof="0"/>
              <a:t>Click icon to add picture</a:t>
            </a:r>
          </a:p>
        </p:txBody>
      </p:sp>
      <p:sp>
        <p:nvSpPr>
          <p:cNvPr id="15" name="Title 1">
            <a:extLst>
              <a:ext uri="{FF2B5EF4-FFF2-40B4-BE49-F238E27FC236}">
                <a16:creationId xmlns:a16="http://schemas.microsoft.com/office/drawing/2014/main" id="{0DDB9158-0087-8647-9EE0-2F46678DD9AE}"/>
              </a:ext>
            </a:extLst>
          </p:cNvPr>
          <p:cNvSpPr>
            <a:spLocks noGrp="1"/>
          </p:cNvSpPr>
          <p:nvPr>
            <p:ph type="title"/>
          </p:nvPr>
        </p:nvSpPr>
        <p:spPr>
          <a:xfrm>
            <a:off x="0" y="2916598"/>
            <a:ext cx="5180151" cy="1325563"/>
          </a:xfrm>
          <a:solidFill>
            <a:schemeClr val="tx1">
              <a:alpha val="50000"/>
            </a:schemeClr>
          </a:solidFill>
        </p:spPr>
        <p:txBody>
          <a:bodyPr rtlCol="0"/>
          <a:lstStyle>
            <a:lvl1pPr algn="ctr">
              <a:defRPr>
                <a:solidFill>
                  <a:schemeClr val="bg1"/>
                </a:solidFill>
                <a:latin typeface="The Serif Hand" panose="03070502030502020204" pitchFamily="66" charset="0"/>
              </a:defRPr>
            </a:lvl1pPr>
          </a:lstStyle>
          <a:p>
            <a:pPr rtl="0"/>
            <a:r>
              <a:rPr lang="en-GB" noProof="0"/>
              <a:t>Click to edit Master title style</a:t>
            </a:r>
          </a:p>
        </p:txBody>
      </p:sp>
    </p:spTree>
    <p:extLst>
      <p:ext uri="{BB962C8B-B14F-4D97-AF65-F5344CB8AC3E}">
        <p14:creationId xmlns:p14="http://schemas.microsoft.com/office/powerpoint/2010/main" val="2608088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3E1C76F-BF32-E309-4D65-42C136F2E6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2400788-22AB-B219-B501-1EAF891AF8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97BFDAC-9FDE-6021-AE98-BAF04B0BB6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9A942-EDDA-034B-A9BD-8717D2E60307}" type="datetimeFigureOut">
              <a:rPr lang="tr-TR" smtClean="0"/>
              <a:t>8.10.2024</a:t>
            </a:fld>
            <a:endParaRPr lang="tr-TR"/>
          </a:p>
        </p:txBody>
      </p:sp>
      <p:sp>
        <p:nvSpPr>
          <p:cNvPr id="5" name="Alt Bilgi Yer Tutucusu 4">
            <a:extLst>
              <a:ext uri="{FF2B5EF4-FFF2-40B4-BE49-F238E27FC236}">
                <a16:creationId xmlns:a16="http://schemas.microsoft.com/office/drawing/2014/main" id="{7D22D563-6520-1C67-E693-96F270C069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8D92A07B-FB3A-42C9-6F69-9B17F555C9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07760DD-2F20-954B-8D7E-D8D4013957E7}" type="slidenum">
              <a:rPr lang="tr-TR" smtClean="0"/>
              <a:t>‹#›</a:t>
            </a:fld>
            <a:endParaRPr lang="tr-TR"/>
          </a:p>
        </p:txBody>
      </p:sp>
    </p:spTree>
    <p:extLst>
      <p:ext uri="{BB962C8B-B14F-4D97-AF65-F5344CB8AC3E}">
        <p14:creationId xmlns:p14="http://schemas.microsoft.com/office/powerpoint/2010/main" val="1261179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50">
                <a:solidFill>
                  <a:schemeClr val="tx1">
                    <a:lumMod val="75000"/>
                    <a:lumOff val="25000"/>
                  </a:schemeClr>
                </a:solidFill>
              </a:defRPr>
            </a:lvl1pPr>
          </a:lstStyle>
          <a:p>
            <a:fld id="{ED291B17-9318-49DB-B28B-6E5994AE9581}" type="datetime1">
              <a:rPr lang="en-US" smtClean="0"/>
              <a:t>10/8/24</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5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5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69683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algn="l" defTabSz="457200" rtl="0" eaLnBrk="1" latinLnBrk="0" hangingPunct="1">
        <a:lnSpc>
          <a:spcPct val="90000"/>
        </a:lnSpc>
        <a:spcBef>
          <a:spcPct val="0"/>
        </a:spcBef>
        <a:buNone/>
        <a:defRPr sz="27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5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A559A52-0D9B-0E4A-9572-35D734B91E30}"/>
              </a:ext>
            </a:extLst>
          </p:cNvPr>
          <p:cNvSpPr>
            <a:spLocks noGrp="1"/>
          </p:cNvSpPr>
          <p:nvPr>
            <p:ph type="title"/>
          </p:nvPr>
        </p:nvSpPr>
        <p:spPr>
          <a:xfrm>
            <a:off x="6986447" y="2916598"/>
            <a:ext cx="5180151" cy="1325563"/>
          </a:xfrm>
        </p:spPr>
        <p:txBody>
          <a:bodyPr rtlCol="0">
            <a:normAutofit/>
          </a:bodyPr>
          <a:lstStyle/>
          <a:p>
            <a:pPr rtl="0"/>
            <a:r>
              <a:rPr lang="en-US" sz="3700" dirty="0"/>
              <a:t>Charles dickens and hard times</a:t>
            </a:r>
            <a:br>
              <a:rPr lang="en-US" sz="3700" dirty="0"/>
            </a:br>
            <a:r>
              <a:rPr lang="en-US" sz="3700" dirty="0"/>
              <a:t>Week 4-</a:t>
            </a:r>
            <a:endParaRPr lang="en-GB" sz="3700" dirty="0"/>
          </a:p>
        </p:txBody>
      </p:sp>
      <p:pic>
        <p:nvPicPr>
          <p:cNvPr id="13" name="Picture Placeholder 12" descr="African American Woman Looking into the distance">
            <a:extLst>
              <a:ext uri="{FF2B5EF4-FFF2-40B4-BE49-F238E27FC236}">
                <a16:creationId xmlns:a16="http://schemas.microsoft.com/office/drawing/2014/main" id="{0A5E0668-6381-A847-87A9-F06790596588}"/>
              </a:ext>
            </a:extLst>
          </p:cNvPr>
          <p:cNvPicPr>
            <a:picLocks noGrp="1" noChangeAspect="1"/>
          </p:cNvPicPr>
          <p:nvPr>
            <p:ph type="pic" sz="quarter" idx="13"/>
          </p:nvPr>
        </p:nvPicPr>
        <p:blipFill>
          <a:blip r:embed="rId3" cstate="print">
            <a:grayscl/>
            <a:extLst>
              <a:ext uri="{28A0092B-C50C-407E-A947-70E740481C1C}">
                <a14:useLocalDpi xmlns:a14="http://schemas.microsoft.com/office/drawing/2010/main"/>
              </a:ext>
            </a:extLst>
          </a:blip>
          <a:srcRect/>
          <a:stretch>
            <a:fillRect/>
          </a:stretch>
        </p:blipFill>
        <p:spPr/>
      </p:pic>
      <p:pic>
        <p:nvPicPr>
          <p:cNvPr id="4" name="Picture 3">
            <a:extLst>
              <a:ext uri="{FF2B5EF4-FFF2-40B4-BE49-F238E27FC236}">
                <a16:creationId xmlns:a16="http://schemas.microsoft.com/office/drawing/2014/main" id="{CC4620D6-1C00-9CB2-2D1E-53B6B89E5AB5}"/>
              </a:ext>
            </a:extLst>
          </p:cNvPr>
          <p:cNvPicPr>
            <a:picLocks noChangeAspect="1"/>
          </p:cNvPicPr>
          <p:nvPr/>
        </p:nvPicPr>
        <p:blipFill>
          <a:blip r:embed="rId4"/>
          <a:stretch>
            <a:fillRect/>
          </a:stretch>
        </p:blipFill>
        <p:spPr>
          <a:xfrm>
            <a:off x="728576" y="226889"/>
            <a:ext cx="6601525" cy="6045323"/>
          </a:xfrm>
          <a:prstGeom prst="rect">
            <a:avLst/>
          </a:prstGeom>
        </p:spPr>
      </p:pic>
      <p:sp>
        <p:nvSpPr>
          <p:cNvPr id="3" name="Sağ Ok 4">
            <a:extLst>
              <a:ext uri="{FF2B5EF4-FFF2-40B4-BE49-F238E27FC236}">
                <a16:creationId xmlns:a16="http://schemas.microsoft.com/office/drawing/2014/main" id="{A90FBD2C-FAF9-1D0D-A581-B1600D41851A}"/>
              </a:ext>
            </a:extLst>
          </p:cNvPr>
          <p:cNvSpPr/>
          <p:nvPr/>
        </p:nvSpPr>
        <p:spPr>
          <a:xfrm>
            <a:off x="9564940" y="1084931"/>
            <a:ext cx="2386012"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endParaRPr>
          </a:p>
        </p:txBody>
      </p:sp>
      <p:sp>
        <p:nvSpPr>
          <p:cNvPr id="6" name="Metin kutusu 5">
            <a:extLst>
              <a:ext uri="{FF2B5EF4-FFF2-40B4-BE49-F238E27FC236}">
                <a16:creationId xmlns:a16="http://schemas.microsoft.com/office/drawing/2014/main" id="{CE100BEA-5BDB-EE08-5C71-E9276B908CFB}"/>
              </a:ext>
            </a:extLst>
          </p:cNvPr>
          <p:cNvSpPr txBox="1"/>
          <p:nvPr/>
        </p:nvSpPr>
        <p:spPr>
          <a:xfrm>
            <a:off x="9488514" y="1130650"/>
            <a:ext cx="253886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Assist</a:t>
            </a:r>
            <a:r>
              <a:rPr kumimoji="0" lang="tr-TR" sz="12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2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Prof.Dr</a:t>
            </a:r>
            <a:r>
              <a:rPr kumimoji="0" lang="tr-TR" sz="1200" b="0" i="0" u="none" strike="noStrike" kern="1200" cap="none" spc="0" normalizeH="0" baseline="0" noProof="0" dirty="0">
                <a:ln>
                  <a:noFill/>
                </a:ln>
                <a:solidFill>
                  <a:srgbClr val="FFFFFF"/>
                </a:solidFill>
                <a:effectLst/>
                <a:uLnTx/>
                <a:uFillTx/>
                <a:latin typeface="Avenir Next LT Pro" panose="020B0502020104020203"/>
                <a:ea typeface="+mn-ea"/>
                <a:cs typeface="+mn-cs"/>
              </a:rPr>
              <a:t>. Pelin GÖLCÜK MİRZA</a:t>
            </a:r>
          </a:p>
        </p:txBody>
      </p:sp>
      <p:pic>
        <p:nvPicPr>
          <p:cNvPr id="8" name="Picture 2" descr="Karabük Üniversitesi - Vikipedi">
            <a:extLst>
              <a:ext uri="{FF2B5EF4-FFF2-40B4-BE49-F238E27FC236}">
                <a16:creationId xmlns:a16="http://schemas.microsoft.com/office/drawing/2014/main" id="{3A482B62-A577-1CDF-A4CA-CFCB164755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7946" y="226889"/>
            <a:ext cx="1069921" cy="825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846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35" name="Rectangle 1034">
            <a:extLst>
              <a:ext uri="{FF2B5EF4-FFF2-40B4-BE49-F238E27FC236}">
                <a16:creationId xmlns:a16="http://schemas.microsoft.com/office/drawing/2014/main" id="{88C97474-5879-4DB5-B4F3-F0357104B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1037" name="Rectangle 1036">
            <a:extLst>
              <a:ext uri="{FF2B5EF4-FFF2-40B4-BE49-F238E27FC236}">
                <a16:creationId xmlns:a16="http://schemas.microsoft.com/office/drawing/2014/main" id="{7D2AF00E-D433-4047-863F-BCB69CEC3C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588" y="601200"/>
            <a:ext cx="7498616"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2" name="Başlık 1">
            <a:extLst>
              <a:ext uri="{FF2B5EF4-FFF2-40B4-BE49-F238E27FC236}">
                <a16:creationId xmlns:a16="http://schemas.microsoft.com/office/drawing/2014/main" id="{2E092524-24A2-6198-54EE-6CF0E60C4CFF}"/>
              </a:ext>
            </a:extLst>
          </p:cNvPr>
          <p:cNvSpPr>
            <a:spLocks noGrp="1"/>
          </p:cNvSpPr>
          <p:nvPr>
            <p:ph type="title"/>
          </p:nvPr>
        </p:nvSpPr>
        <p:spPr>
          <a:xfrm>
            <a:off x="807559" y="938022"/>
            <a:ext cx="6647905" cy="1188720"/>
          </a:xfrm>
        </p:spPr>
        <p:txBody>
          <a:bodyPr>
            <a:normAutofit/>
          </a:bodyPr>
          <a:lstStyle/>
          <a:p>
            <a:r>
              <a:rPr lang="tr-TR">
                <a:solidFill>
                  <a:srgbClr val="FFFFFF"/>
                </a:solidFill>
              </a:rPr>
              <a:t>Charles dıckens (1812-1870)</a:t>
            </a:r>
          </a:p>
        </p:txBody>
      </p:sp>
      <p:sp>
        <p:nvSpPr>
          <p:cNvPr id="1039" name="Rectangle 1038">
            <a:extLst>
              <a:ext uri="{FF2B5EF4-FFF2-40B4-BE49-F238E27FC236}">
                <a16:creationId xmlns:a16="http://schemas.microsoft.com/office/drawing/2014/main" id="{0997DBEA-6DFC-457A-9850-E53505354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1041" name="Rectangle 1040">
            <a:extLst>
              <a:ext uri="{FF2B5EF4-FFF2-40B4-BE49-F238E27FC236}">
                <a16:creationId xmlns:a16="http://schemas.microsoft.com/office/drawing/2014/main" id="{79446CF5-953A-4916-BFF4-F5558E5C2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1043" name="Rectangle 1042">
            <a:extLst>
              <a:ext uri="{FF2B5EF4-FFF2-40B4-BE49-F238E27FC236}">
                <a16:creationId xmlns:a16="http://schemas.microsoft.com/office/drawing/2014/main" id="{477B945C-B433-4DFF-9A67-A5C9257E47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4" name="İçerik Yer Tutucusu 3">
            <a:extLst>
              <a:ext uri="{FF2B5EF4-FFF2-40B4-BE49-F238E27FC236}">
                <a16:creationId xmlns:a16="http://schemas.microsoft.com/office/drawing/2014/main" id="{F313626B-8FFC-EA7F-47E6-5C1254E83F9A}"/>
              </a:ext>
            </a:extLst>
          </p:cNvPr>
          <p:cNvSpPr>
            <a:spLocks noGrp="1"/>
          </p:cNvSpPr>
          <p:nvPr>
            <p:ph idx="1"/>
          </p:nvPr>
        </p:nvSpPr>
        <p:spPr>
          <a:xfrm>
            <a:off x="807559" y="2340864"/>
            <a:ext cx="6690843" cy="3793237"/>
          </a:xfrm>
        </p:spPr>
        <p:txBody>
          <a:bodyPr>
            <a:normAutofit/>
          </a:bodyPr>
          <a:lstStyle/>
          <a:p>
            <a:r>
              <a:rPr lang="tr-TR" b="0" i="0" dirty="0">
                <a:solidFill>
                  <a:srgbClr val="FFFFFF"/>
                </a:solidFill>
                <a:effectLst/>
                <a:latin typeface="Charter" panose="02040503050506020203" pitchFamily="18" charset="0"/>
              </a:rPr>
              <a:t>An </a:t>
            </a:r>
            <a:r>
              <a:rPr lang="tr-TR" b="0" i="0" dirty="0" err="1">
                <a:solidFill>
                  <a:srgbClr val="FFFFFF"/>
                </a:solidFill>
                <a:effectLst/>
                <a:latin typeface="Charter" panose="02040503050506020203" pitchFamily="18" charset="0"/>
              </a:rPr>
              <a:t>author</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journalist</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editor</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illustrator</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and</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social</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critique</a:t>
            </a:r>
            <a:endParaRPr lang="tr-TR" dirty="0">
              <a:solidFill>
                <a:srgbClr val="FFFFFF"/>
              </a:solidFill>
              <a:latin typeface="Charter" panose="02040503050506020203" pitchFamily="18" charset="0"/>
            </a:endParaRPr>
          </a:p>
          <a:p>
            <a:r>
              <a:rPr lang="tr-TR" b="0" i="0" dirty="0">
                <a:solidFill>
                  <a:srgbClr val="FFFFFF"/>
                </a:solidFill>
                <a:effectLst/>
                <a:latin typeface="Charter" panose="02040503050506020203" pitchFamily="18" charset="0"/>
              </a:rPr>
              <a:t>He </a:t>
            </a:r>
            <a:r>
              <a:rPr lang="tr-TR" b="0" i="0" dirty="0" err="1">
                <a:solidFill>
                  <a:srgbClr val="FFFFFF"/>
                </a:solidFill>
                <a:effectLst/>
                <a:latin typeface="Charter" panose="02040503050506020203" pitchFamily="18" charset="0"/>
              </a:rPr>
              <a:t>cared</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for</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unprivilidged</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groups</a:t>
            </a:r>
            <a:r>
              <a:rPr lang="tr-TR" b="0" i="0" dirty="0">
                <a:solidFill>
                  <a:srgbClr val="FFFFFF"/>
                </a:solidFill>
                <a:effectLst/>
                <a:latin typeface="Charter" panose="02040503050506020203" pitchFamily="18" charset="0"/>
              </a:rPr>
              <a:t> of his </a:t>
            </a:r>
            <a:r>
              <a:rPr lang="tr-TR" b="0" i="0" dirty="0" err="1">
                <a:solidFill>
                  <a:srgbClr val="FFFFFF"/>
                </a:solidFill>
                <a:effectLst/>
                <a:latin typeface="Charter" panose="02040503050506020203" pitchFamily="18" charset="0"/>
              </a:rPr>
              <a:t>society</a:t>
            </a:r>
            <a:endParaRPr lang="tr-TR" b="0" i="0" dirty="0">
              <a:solidFill>
                <a:srgbClr val="FFFFFF"/>
              </a:solidFill>
              <a:effectLst/>
              <a:latin typeface="Charter" panose="02040503050506020203" pitchFamily="18" charset="0"/>
            </a:endParaRPr>
          </a:p>
          <a:p>
            <a:r>
              <a:rPr lang="tr-TR" dirty="0">
                <a:solidFill>
                  <a:srgbClr val="FFFFFF"/>
                </a:solidFill>
                <a:latin typeface="Charter" panose="02040503050506020203" pitchFamily="18" charset="0"/>
              </a:rPr>
              <a:t>He had </a:t>
            </a:r>
            <a:r>
              <a:rPr lang="tr-TR" dirty="0" err="1">
                <a:solidFill>
                  <a:srgbClr val="FFFFFF"/>
                </a:solidFill>
                <a:latin typeface="Charter" panose="02040503050506020203" pitchFamily="18" charset="0"/>
              </a:rPr>
              <a:t>desire</a:t>
            </a:r>
            <a:r>
              <a:rPr lang="tr-TR" dirty="0">
                <a:solidFill>
                  <a:srgbClr val="FFFFFF"/>
                </a:solidFill>
                <a:latin typeface="Charter" panose="02040503050506020203" pitchFamily="18" charset="0"/>
              </a:rPr>
              <a:t> </a:t>
            </a:r>
            <a:r>
              <a:rPr lang="tr-TR" dirty="0" err="1">
                <a:solidFill>
                  <a:srgbClr val="FFFFFF"/>
                </a:solidFill>
                <a:latin typeface="Charter" panose="02040503050506020203" pitchFamily="18" charset="0"/>
              </a:rPr>
              <a:t>to</a:t>
            </a:r>
            <a:r>
              <a:rPr lang="tr-TR" dirty="0">
                <a:solidFill>
                  <a:srgbClr val="FFFFFF"/>
                </a:solidFill>
                <a:latin typeface="Charter" panose="02040503050506020203" pitchFamily="18" charset="0"/>
              </a:rPr>
              <a:t> </a:t>
            </a:r>
            <a:r>
              <a:rPr lang="tr-TR" dirty="0" err="1">
                <a:solidFill>
                  <a:srgbClr val="FFFFFF"/>
                </a:solidFill>
                <a:latin typeface="Charter" panose="02040503050506020203" pitchFamily="18" charset="0"/>
              </a:rPr>
              <a:t>portray</a:t>
            </a:r>
            <a:r>
              <a:rPr lang="tr-TR" dirty="0">
                <a:solidFill>
                  <a:srgbClr val="FFFFFF"/>
                </a:solidFill>
                <a:latin typeface="Charter" panose="02040503050506020203" pitchFamily="18" charset="0"/>
              </a:rPr>
              <a:t> </a:t>
            </a:r>
            <a:r>
              <a:rPr lang="tr-TR" dirty="0" err="1">
                <a:solidFill>
                  <a:srgbClr val="FFFFFF"/>
                </a:solidFill>
                <a:latin typeface="Charter" panose="02040503050506020203" pitchFamily="18" charset="0"/>
              </a:rPr>
              <a:t>the</a:t>
            </a:r>
            <a:r>
              <a:rPr lang="tr-TR" dirty="0">
                <a:solidFill>
                  <a:srgbClr val="FFFFFF"/>
                </a:solidFill>
                <a:latin typeface="Charter" panose="02040503050506020203" pitchFamily="18" charset="0"/>
              </a:rPr>
              <a:t> </a:t>
            </a:r>
            <a:r>
              <a:rPr lang="tr-TR" dirty="0" err="1">
                <a:solidFill>
                  <a:srgbClr val="FFFFFF"/>
                </a:solidFill>
                <a:latin typeface="Charter" panose="02040503050506020203" pitchFamily="18" charset="0"/>
              </a:rPr>
              <a:t>dark</a:t>
            </a:r>
            <a:r>
              <a:rPr lang="tr-TR" dirty="0">
                <a:solidFill>
                  <a:srgbClr val="FFFFFF"/>
                </a:solidFill>
                <a:latin typeface="Charter" panose="02040503050506020203" pitchFamily="18" charset="0"/>
              </a:rPr>
              <a:t> </a:t>
            </a:r>
            <a:r>
              <a:rPr lang="tr-TR" dirty="0" err="1">
                <a:solidFill>
                  <a:srgbClr val="FFFFFF"/>
                </a:solidFill>
                <a:latin typeface="Charter" panose="02040503050506020203" pitchFamily="18" charset="0"/>
              </a:rPr>
              <a:t>sides</a:t>
            </a:r>
            <a:r>
              <a:rPr lang="tr-TR" dirty="0">
                <a:solidFill>
                  <a:srgbClr val="FFFFFF"/>
                </a:solidFill>
                <a:latin typeface="Charter" panose="02040503050506020203" pitchFamily="18" charset="0"/>
              </a:rPr>
              <a:t> of his </a:t>
            </a:r>
            <a:r>
              <a:rPr lang="tr-TR" dirty="0" err="1">
                <a:solidFill>
                  <a:srgbClr val="FFFFFF"/>
                </a:solidFill>
                <a:latin typeface="Charter" panose="02040503050506020203" pitchFamily="18" charset="0"/>
              </a:rPr>
              <a:t>society</a:t>
            </a:r>
            <a:r>
              <a:rPr lang="tr-TR" dirty="0">
                <a:solidFill>
                  <a:srgbClr val="FFFFFF"/>
                </a:solidFill>
                <a:latin typeface="Charter" panose="02040503050506020203" pitchFamily="18" charset="0"/>
              </a:rPr>
              <a:t>:</a:t>
            </a:r>
          </a:p>
          <a:p>
            <a:r>
              <a:rPr lang="tr-TR" b="0" i="0" dirty="0">
                <a:solidFill>
                  <a:srgbClr val="FFFFFF"/>
                </a:solidFill>
                <a:effectLst/>
                <a:latin typeface="Charter" panose="02040503050506020203" pitchFamily="18" charset="0"/>
              </a:rPr>
              <a:t>He </a:t>
            </a:r>
            <a:r>
              <a:rPr lang="tr-TR" b="0" i="0" dirty="0" err="1">
                <a:solidFill>
                  <a:srgbClr val="FFFFFF"/>
                </a:solidFill>
                <a:effectLst/>
                <a:latin typeface="Charter" panose="02040503050506020203" pitchFamily="18" charset="0"/>
              </a:rPr>
              <a:t>deals</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with</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the</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problems</a:t>
            </a:r>
            <a:r>
              <a:rPr lang="tr-TR" b="0" i="0" dirty="0">
                <a:solidFill>
                  <a:srgbClr val="FFFFFF"/>
                </a:solidFill>
                <a:effectLst/>
                <a:latin typeface="Charter" panose="02040503050506020203" pitchFamily="18" charset="0"/>
              </a:rPr>
              <a:t> of </a:t>
            </a:r>
            <a:r>
              <a:rPr lang="tr-TR" b="0" i="0" dirty="0" err="1">
                <a:solidFill>
                  <a:srgbClr val="FFFFFF"/>
                </a:solidFill>
                <a:effectLst/>
                <a:latin typeface="Charter" panose="02040503050506020203" pitchFamily="18" charset="0"/>
              </a:rPr>
              <a:t>children</a:t>
            </a:r>
            <a:r>
              <a:rPr lang="tr-TR" b="0" i="0" dirty="0">
                <a:solidFill>
                  <a:srgbClr val="FFFFFF"/>
                </a:solidFill>
                <a:effectLst/>
                <a:latin typeface="Charter" panose="02040503050506020203" pitchFamily="18" charset="0"/>
              </a:rPr>
              <a:t> in his </a:t>
            </a:r>
            <a:r>
              <a:rPr lang="tr-TR" b="0" i="0" dirty="0" err="1">
                <a:solidFill>
                  <a:srgbClr val="FFFFFF"/>
                </a:solidFill>
                <a:effectLst/>
                <a:latin typeface="Charter" panose="02040503050506020203" pitchFamily="18" charset="0"/>
              </a:rPr>
              <a:t>novels</a:t>
            </a:r>
            <a:r>
              <a:rPr lang="tr-TR" b="0" i="0" dirty="0">
                <a:solidFill>
                  <a:srgbClr val="FFFFFF"/>
                </a:solidFill>
                <a:effectLst/>
                <a:latin typeface="Charter" panose="02040503050506020203" pitchFamily="18" charset="0"/>
              </a:rPr>
              <a:t>. Dickens </a:t>
            </a:r>
            <a:r>
              <a:rPr lang="tr-TR" b="0" i="0" dirty="0" err="1">
                <a:solidFill>
                  <a:srgbClr val="FFFFFF"/>
                </a:solidFill>
                <a:effectLst/>
                <a:latin typeface="Charter" panose="02040503050506020203" pitchFamily="18" charset="0"/>
              </a:rPr>
              <a:t>sheds</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light</a:t>
            </a:r>
            <a:r>
              <a:rPr lang="tr-TR" b="0" i="0" dirty="0">
                <a:solidFill>
                  <a:srgbClr val="FFFFFF"/>
                </a:solidFill>
                <a:effectLst/>
                <a:latin typeface="Charter" panose="02040503050506020203" pitchFamily="18" charset="0"/>
              </a:rPr>
              <a:t> on </a:t>
            </a:r>
            <a:r>
              <a:rPr lang="tr-TR" b="0" i="0" dirty="0" err="1">
                <a:solidFill>
                  <a:srgbClr val="FFFFFF"/>
                </a:solidFill>
                <a:effectLst/>
                <a:latin typeface="Charter" panose="02040503050506020203" pitchFamily="18" charset="0"/>
              </a:rPr>
              <a:t>the</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poor</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areas</a:t>
            </a:r>
            <a:r>
              <a:rPr lang="tr-TR" b="0" i="0" dirty="0">
                <a:solidFill>
                  <a:srgbClr val="FFFFFF"/>
                </a:solidFill>
                <a:effectLst/>
                <a:latin typeface="Charter" panose="02040503050506020203" pitchFamily="18" charset="0"/>
              </a:rPr>
              <a:t> of </a:t>
            </a:r>
            <a:r>
              <a:rPr lang="tr-TR" b="0" i="0" dirty="0" err="1">
                <a:solidFill>
                  <a:srgbClr val="FFFFFF"/>
                </a:solidFill>
                <a:effectLst/>
                <a:latin typeface="Charter" panose="02040503050506020203" pitchFamily="18" charset="0"/>
              </a:rPr>
              <a:t>London</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and</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emphasises</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the</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cruelty</a:t>
            </a:r>
            <a:r>
              <a:rPr lang="tr-TR" b="0" i="0" dirty="0">
                <a:solidFill>
                  <a:srgbClr val="FFFFFF"/>
                </a:solidFill>
                <a:effectLst/>
                <a:latin typeface="Charter" panose="02040503050506020203" pitchFamily="18" charset="0"/>
              </a:rPr>
              <a:t> of his </a:t>
            </a:r>
            <a:r>
              <a:rPr lang="tr-TR" b="0" i="0" dirty="0" err="1">
                <a:solidFill>
                  <a:srgbClr val="FFFFFF"/>
                </a:solidFill>
                <a:effectLst/>
                <a:latin typeface="Charter" panose="02040503050506020203" pitchFamily="18" charset="0"/>
              </a:rPr>
              <a:t>society</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toward</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children</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critically</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Almost</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every</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novel</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written</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by</a:t>
            </a:r>
            <a:r>
              <a:rPr lang="tr-TR" b="0" i="0" dirty="0">
                <a:solidFill>
                  <a:srgbClr val="FFFFFF"/>
                </a:solidFill>
                <a:effectLst/>
                <a:latin typeface="Charter" panose="02040503050506020203" pitchFamily="18" charset="0"/>
              </a:rPr>
              <a:t> Dickens </a:t>
            </a:r>
            <a:r>
              <a:rPr lang="tr-TR" b="0" i="0" dirty="0" err="1">
                <a:solidFill>
                  <a:srgbClr val="FFFFFF"/>
                </a:solidFill>
                <a:effectLst/>
                <a:latin typeface="Charter" panose="02040503050506020203" pitchFamily="18" charset="0"/>
              </a:rPr>
              <a:t>contains</a:t>
            </a:r>
            <a:r>
              <a:rPr lang="tr-TR" b="0" i="0" dirty="0">
                <a:solidFill>
                  <a:srgbClr val="FFFFFF"/>
                </a:solidFill>
                <a:effectLst/>
                <a:latin typeface="Charter" panose="02040503050506020203" pitchFamily="18" charset="0"/>
              </a:rPr>
              <a:t> at </a:t>
            </a:r>
            <a:r>
              <a:rPr lang="tr-TR" b="0" i="0" dirty="0" err="1">
                <a:solidFill>
                  <a:srgbClr val="FFFFFF"/>
                </a:solidFill>
                <a:effectLst/>
                <a:latin typeface="Charter" panose="02040503050506020203" pitchFamily="18" charset="0"/>
              </a:rPr>
              <a:t>least</a:t>
            </a:r>
            <a:r>
              <a:rPr lang="tr-TR" b="0" i="0" dirty="0">
                <a:solidFill>
                  <a:srgbClr val="FFFFFF"/>
                </a:solidFill>
                <a:effectLst/>
                <a:latin typeface="Charter" panose="02040503050506020203" pitchFamily="18" charset="0"/>
              </a:rPr>
              <a:t> two </a:t>
            </a:r>
            <a:r>
              <a:rPr lang="tr-TR" b="0" i="0" dirty="0" err="1">
                <a:solidFill>
                  <a:srgbClr val="FFFFFF"/>
                </a:solidFill>
                <a:effectLst/>
                <a:latin typeface="Charter" panose="02040503050506020203" pitchFamily="18" charset="0"/>
              </a:rPr>
              <a:t>or</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three</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major</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child</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characters</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and</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the</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plot</a:t>
            </a:r>
            <a:r>
              <a:rPr lang="tr-TR" b="0" i="0" dirty="0">
                <a:solidFill>
                  <a:srgbClr val="FFFFFF"/>
                </a:solidFill>
                <a:effectLst/>
                <a:latin typeface="Charter" panose="02040503050506020203" pitchFamily="18" charset="0"/>
              </a:rPr>
              <a:t> is </a:t>
            </a:r>
            <a:r>
              <a:rPr lang="tr-TR" b="0" i="0" dirty="0" err="1">
                <a:solidFill>
                  <a:srgbClr val="FFFFFF"/>
                </a:solidFill>
                <a:effectLst/>
                <a:latin typeface="Charter" panose="02040503050506020203" pitchFamily="18" charset="0"/>
              </a:rPr>
              <a:t>shaped</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around</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the</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struggles</a:t>
            </a:r>
            <a:r>
              <a:rPr lang="tr-TR" b="0" i="0" dirty="0">
                <a:solidFill>
                  <a:srgbClr val="FFFFFF"/>
                </a:solidFill>
                <a:effectLst/>
                <a:latin typeface="Charter" panose="02040503050506020203" pitchFamily="18" charset="0"/>
              </a:rPr>
              <a:t> of </a:t>
            </a:r>
            <a:r>
              <a:rPr lang="tr-TR" b="0" i="0" dirty="0" err="1">
                <a:solidFill>
                  <a:srgbClr val="FFFFFF"/>
                </a:solidFill>
                <a:effectLst/>
                <a:latin typeface="Charter" panose="02040503050506020203" pitchFamily="18" charset="0"/>
              </a:rPr>
              <a:t>children</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who</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try</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to</a:t>
            </a:r>
            <a:r>
              <a:rPr lang="tr-TR" b="0" i="0" dirty="0">
                <a:solidFill>
                  <a:srgbClr val="FFFFFF"/>
                </a:solidFill>
                <a:effectLst/>
                <a:latin typeface="Charter" panose="02040503050506020203" pitchFamily="18" charset="0"/>
              </a:rPr>
              <a:t> </a:t>
            </a:r>
            <a:r>
              <a:rPr lang="tr-TR" b="0" i="0" dirty="0" err="1">
                <a:solidFill>
                  <a:srgbClr val="FFFFFF"/>
                </a:solidFill>
                <a:effectLst/>
                <a:latin typeface="Charter" panose="02040503050506020203" pitchFamily="18" charset="0"/>
              </a:rPr>
              <a:t>survive</a:t>
            </a:r>
            <a:r>
              <a:rPr lang="tr-TR" b="0" i="0" dirty="0">
                <a:solidFill>
                  <a:srgbClr val="FFFFFF"/>
                </a:solidFill>
                <a:effectLst/>
                <a:latin typeface="Charter" panose="02040503050506020203" pitchFamily="18" charset="0"/>
              </a:rPr>
              <a:t> in </a:t>
            </a:r>
            <a:r>
              <a:rPr lang="tr-TR" b="0" i="0" dirty="0" err="1">
                <a:solidFill>
                  <a:srgbClr val="FFFFFF"/>
                </a:solidFill>
                <a:effectLst/>
                <a:latin typeface="Charter" panose="02040503050506020203" pitchFamily="18" charset="0"/>
              </a:rPr>
              <a:t>society</a:t>
            </a:r>
            <a:r>
              <a:rPr lang="tr-TR" b="0" i="0" dirty="0">
                <a:solidFill>
                  <a:srgbClr val="FFFFFF"/>
                </a:solidFill>
                <a:effectLst/>
                <a:latin typeface="Charter" panose="02040503050506020203" pitchFamily="18" charset="0"/>
              </a:rPr>
              <a:t>.  </a:t>
            </a:r>
            <a:endParaRPr lang="tr-TR" dirty="0">
              <a:solidFill>
                <a:srgbClr val="FFFFFF"/>
              </a:solidFill>
            </a:endParaRPr>
          </a:p>
        </p:txBody>
      </p:sp>
      <p:pic>
        <p:nvPicPr>
          <p:cNvPr id="1030" name="Picture 6" descr="Charles Dickens | Biography, Books ...">
            <a:extLst>
              <a:ext uri="{FF2B5EF4-FFF2-40B4-BE49-F238E27FC236}">
                <a16:creationId xmlns:a16="http://schemas.microsoft.com/office/drawing/2014/main" id="{92B1CEB7-3704-5A72-CC24-4EA13E46963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76761" y="1511446"/>
            <a:ext cx="3053422" cy="4129239"/>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Charles Dickens, the Writer Who Saw Lockdown Everywhere | The New Yorker">
            <a:extLst>
              <a:ext uri="{FF2B5EF4-FFF2-40B4-BE49-F238E27FC236}">
                <a16:creationId xmlns:a16="http://schemas.microsoft.com/office/drawing/2014/main" id="{92F6646F-822A-099D-5A97-744050498AB6}"/>
              </a:ext>
            </a:extLst>
          </p:cNvPr>
          <p:cNvSpPr>
            <a:spLocks noChangeAspect="1" noChangeArrowheads="1"/>
          </p:cNvSpPr>
          <p:nvPr/>
        </p:nvSpPr>
        <p:spPr bwMode="auto">
          <a:xfrm>
            <a:off x="5943599" y="2100943"/>
            <a:ext cx="1480457" cy="148045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5" name="AutoShape 4" descr="Charles Dickens, the Writer Who Saw Lockdown Everywhere | The New Yorker">
            <a:extLst>
              <a:ext uri="{FF2B5EF4-FFF2-40B4-BE49-F238E27FC236}">
                <a16:creationId xmlns:a16="http://schemas.microsoft.com/office/drawing/2014/main" id="{34225E8A-470A-B924-3C86-734EACB2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Tree>
    <p:extLst>
      <p:ext uri="{BB962C8B-B14F-4D97-AF65-F5344CB8AC3E}">
        <p14:creationId xmlns:p14="http://schemas.microsoft.com/office/powerpoint/2010/main" val="152320356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10" name="Rectangle 9">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12" name="Rectangle 11">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14" name="Rectangle 13">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16" name="Rectangle 15">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venir Next LT Pro" panose="020B0502020104020203"/>
              <a:ea typeface="+mn-ea"/>
              <a:cs typeface="+mn-cs"/>
            </a:endParaRPr>
          </a:p>
        </p:txBody>
      </p:sp>
      <p:sp>
        <p:nvSpPr>
          <p:cNvPr id="2" name="Başlık 1">
            <a:extLst>
              <a:ext uri="{FF2B5EF4-FFF2-40B4-BE49-F238E27FC236}">
                <a16:creationId xmlns:a16="http://schemas.microsoft.com/office/drawing/2014/main" id="{D2469346-2AD5-08CA-C1F4-7E3B3B6189A0}"/>
              </a:ext>
            </a:extLst>
          </p:cNvPr>
          <p:cNvSpPr>
            <a:spLocks noGrp="1"/>
          </p:cNvSpPr>
          <p:nvPr>
            <p:ph type="title"/>
          </p:nvPr>
        </p:nvSpPr>
        <p:spPr>
          <a:xfrm>
            <a:off x="771148" y="1037967"/>
            <a:ext cx="3054091" cy="4709131"/>
          </a:xfrm>
        </p:spPr>
        <p:txBody>
          <a:bodyPr anchor="ctr">
            <a:normAutofit/>
          </a:bodyPr>
          <a:lstStyle/>
          <a:p>
            <a:r>
              <a:rPr lang="tr-TR">
                <a:solidFill>
                  <a:srgbClr val="FFFEFF"/>
                </a:solidFill>
              </a:rPr>
              <a:t>bıography</a:t>
            </a:r>
          </a:p>
        </p:txBody>
      </p:sp>
      <p:sp>
        <p:nvSpPr>
          <p:cNvPr id="3" name="İçerik Yer Tutucusu 2">
            <a:extLst>
              <a:ext uri="{FF2B5EF4-FFF2-40B4-BE49-F238E27FC236}">
                <a16:creationId xmlns:a16="http://schemas.microsoft.com/office/drawing/2014/main" id="{CB682F1D-1838-5109-B287-EDE3FD71AFCB}"/>
              </a:ext>
            </a:extLst>
          </p:cNvPr>
          <p:cNvSpPr>
            <a:spLocks noGrp="1"/>
          </p:cNvSpPr>
          <p:nvPr>
            <p:ph idx="1"/>
          </p:nvPr>
        </p:nvSpPr>
        <p:spPr>
          <a:xfrm>
            <a:off x="4534935" y="1037968"/>
            <a:ext cx="6725899" cy="4820832"/>
          </a:xfrm>
        </p:spPr>
        <p:txBody>
          <a:bodyPr>
            <a:normAutofit/>
          </a:bodyPr>
          <a:lstStyle/>
          <a:p>
            <a:r>
              <a:rPr lang="en-US" dirty="0"/>
              <a:t>He was born in Portsmouth, where his father worked as a clerk in the navy pay office. The family settled in London when he was 10, and </a:t>
            </a:r>
            <a:r>
              <a:rPr lang="en-US" u="sng" dirty="0"/>
              <a:t>his father was arrested and imprisoned for debt about two years la</a:t>
            </a:r>
            <a:r>
              <a:rPr lang="en-US" dirty="0"/>
              <a:t>ter. During this period, the young Dickens worked in a </a:t>
            </a:r>
            <a:r>
              <a:rPr lang="en-US" u="sng" dirty="0"/>
              <a:t>factory</a:t>
            </a:r>
            <a:r>
              <a:rPr lang="en-US" dirty="0"/>
              <a:t>, pasting labels on bottles of boot blacking—an experience that left him feeling “utterly neglected and hopeless.” </a:t>
            </a:r>
            <a:endParaRPr lang="tr-TR" dirty="0"/>
          </a:p>
          <a:p>
            <a:r>
              <a:rPr lang="en-US" dirty="0"/>
              <a:t>In his late teens and early 20s, Dickens worked as a law clerk and a parliamentary reporter, eventually trying his hand at other sorts of journalism. His first major work of fiction, </a:t>
            </a:r>
            <a:r>
              <a:rPr lang="en-US" b="1" dirty="0"/>
              <a:t>The Pickwick Papers </a:t>
            </a:r>
            <a:r>
              <a:rPr lang="en-US" dirty="0"/>
              <a:t>(1836–1837), would transform him into the most popular and successful writer of his age. </a:t>
            </a:r>
            <a:endParaRPr lang="en-GB" dirty="0"/>
          </a:p>
          <a:p>
            <a:endParaRPr lang="tr-TR" dirty="0"/>
          </a:p>
        </p:txBody>
      </p:sp>
    </p:spTree>
    <p:extLst>
      <p:ext uri="{BB962C8B-B14F-4D97-AF65-F5344CB8AC3E}">
        <p14:creationId xmlns:p14="http://schemas.microsoft.com/office/powerpoint/2010/main" val="3526864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08B0DD-235C-AF26-B3AF-D4D8EF90D86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D71B70E-8608-8E80-BB2B-1C6416F151E1}"/>
              </a:ext>
            </a:extLst>
          </p:cNvPr>
          <p:cNvSpPr>
            <a:spLocks noGrp="1"/>
          </p:cNvSpPr>
          <p:nvPr>
            <p:ph idx="1"/>
          </p:nvPr>
        </p:nvSpPr>
        <p:spPr/>
        <p:txBody>
          <a:bodyPr/>
          <a:lstStyle/>
          <a:p>
            <a:r>
              <a:rPr lang="en-US" dirty="0"/>
              <a:t>He would spend the rest of his life as a kind of public icon, making two trips to America and touring, performing public readings from his own works. His experience of celebrity was not always happy, and in 1858, as he separated from his wife and deepened his relationship with a young actress, his behavior became the subject of gossip and scandal. </a:t>
            </a:r>
            <a:endParaRPr lang="tr-TR" dirty="0"/>
          </a:p>
          <a:p>
            <a:r>
              <a:rPr lang="en-US" dirty="0"/>
              <a:t>Dickens’s literary career fell into two major phases. In the first half, which took him from 1835 to about 1846, he produced such works as Pickwick, Oliver Twist (1837–1838), Nicholas Nickleby (1838–1839), and The Old Curiosity Shop (1840–1841). These works, though brilliant in their own ways, are not best described as novels. </a:t>
            </a:r>
            <a:endParaRPr lang="tr-TR" dirty="0"/>
          </a:p>
          <a:p>
            <a:r>
              <a:rPr lang="en-US" dirty="0"/>
              <a:t>In the second half of his career, from 1846 to 1870, Dickens mastered the novel form. Among the works he created in this period are Dombey and Son (1847–1848), Bleak House (1852–1853), Little </a:t>
            </a:r>
            <a:r>
              <a:rPr lang="en-US" dirty="0" err="1"/>
              <a:t>Dorrit</a:t>
            </a:r>
            <a:r>
              <a:rPr lang="en-US" dirty="0"/>
              <a:t> (1857-1857), Great Expectations (1860–1861), and Our Mutual Friend (1864–1865).</a:t>
            </a:r>
            <a:endParaRPr lang="en-GB" dirty="0"/>
          </a:p>
          <a:p>
            <a:endParaRPr lang="tr-TR" dirty="0"/>
          </a:p>
        </p:txBody>
      </p:sp>
    </p:spTree>
    <p:extLst>
      <p:ext uri="{BB962C8B-B14F-4D97-AF65-F5344CB8AC3E}">
        <p14:creationId xmlns:p14="http://schemas.microsoft.com/office/powerpoint/2010/main" val="1558689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E5E2-FAFC-4B56-97B7-2F5302402F1D}"/>
              </a:ext>
            </a:extLst>
          </p:cNvPr>
          <p:cNvSpPr>
            <a:spLocks noGrp="1"/>
          </p:cNvSpPr>
          <p:nvPr>
            <p:ph type="title"/>
          </p:nvPr>
        </p:nvSpPr>
        <p:spPr/>
        <p:txBody>
          <a:bodyPr/>
          <a:lstStyle/>
          <a:p>
            <a:r>
              <a:rPr lang="tr-TR" dirty="0" err="1"/>
              <a:t>Early</a:t>
            </a:r>
            <a:r>
              <a:rPr lang="tr-TR" dirty="0"/>
              <a:t> Works 1833-1846</a:t>
            </a:r>
            <a:endParaRPr lang="en-GB" dirty="0"/>
          </a:p>
        </p:txBody>
      </p:sp>
      <p:sp>
        <p:nvSpPr>
          <p:cNvPr id="3" name="Content Placeholder 2">
            <a:extLst>
              <a:ext uri="{FF2B5EF4-FFF2-40B4-BE49-F238E27FC236}">
                <a16:creationId xmlns:a16="http://schemas.microsoft.com/office/drawing/2014/main" id="{72EB63AA-786C-49EB-930E-C0B08490623E}"/>
              </a:ext>
            </a:extLst>
          </p:cNvPr>
          <p:cNvSpPr>
            <a:spLocks noGrp="1"/>
          </p:cNvSpPr>
          <p:nvPr>
            <p:ph idx="1"/>
          </p:nvPr>
        </p:nvSpPr>
        <p:spPr/>
        <p:txBody>
          <a:bodyPr>
            <a:normAutofit/>
          </a:bodyPr>
          <a:lstStyle/>
          <a:p>
            <a:r>
              <a:rPr lang="en-US" dirty="0"/>
              <a:t>Dickens’s initial publications were </a:t>
            </a:r>
            <a:r>
              <a:rPr lang="en-US" u="sng" dirty="0"/>
              <a:t>urban sketches, and they offered early signs of his obsession with London</a:t>
            </a:r>
            <a:r>
              <a:rPr lang="en-US" dirty="0"/>
              <a:t>. </a:t>
            </a:r>
            <a:endParaRPr lang="tr-TR" dirty="0"/>
          </a:p>
          <a:p>
            <a:r>
              <a:rPr lang="en-US" dirty="0"/>
              <a:t>As he tried his hand at longer works of fiction, Dickens experimented with many styles and forms. Each of his early works took him in a new direction, and at times, he seemed unsure of what he wanted to do or where he wanted to go. </a:t>
            </a:r>
            <a:endParaRPr lang="tr-TR" dirty="0"/>
          </a:p>
          <a:p>
            <a:r>
              <a:rPr lang="en-US" dirty="0"/>
              <a:t>By the time he finished Martin </a:t>
            </a:r>
            <a:r>
              <a:rPr lang="en-US" dirty="0" err="1"/>
              <a:t>Chuzzlewit</a:t>
            </a:r>
            <a:r>
              <a:rPr lang="en-US" dirty="0"/>
              <a:t> in the summer of 1844, he had reached a turning point in his career and was poised on the verge of his greatest achievements in fiction. </a:t>
            </a:r>
            <a:endParaRPr lang="tr-TR" dirty="0"/>
          </a:p>
          <a:p>
            <a:endParaRPr lang="en-GB" dirty="0"/>
          </a:p>
        </p:txBody>
      </p:sp>
    </p:spTree>
    <p:extLst>
      <p:ext uri="{BB962C8B-B14F-4D97-AF65-F5344CB8AC3E}">
        <p14:creationId xmlns:p14="http://schemas.microsoft.com/office/powerpoint/2010/main" val="3120415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DA1023-EB18-4E09-9B31-5A02ACB0ED79}"/>
              </a:ext>
            </a:extLst>
          </p:cNvPr>
          <p:cNvSpPr>
            <a:spLocks noGrp="1"/>
          </p:cNvSpPr>
          <p:nvPr>
            <p:ph idx="1"/>
          </p:nvPr>
        </p:nvSpPr>
        <p:spPr>
          <a:xfrm>
            <a:off x="838200" y="698643"/>
            <a:ext cx="10515600" cy="5478320"/>
          </a:xfrm>
        </p:spPr>
        <p:txBody>
          <a:bodyPr>
            <a:normAutofit/>
          </a:bodyPr>
          <a:lstStyle/>
          <a:p>
            <a:r>
              <a:rPr lang="en-US" dirty="0"/>
              <a:t>As Dickens worked on his next two books, he often seemed eager to establish himself as a novelist.</a:t>
            </a:r>
          </a:p>
          <a:p>
            <a:r>
              <a:rPr lang="en-US" dirty="0"/>
              <a:t>Though he first conceived of </a:t>
            </a:r>
            <a:r>
              <a:rPr lang="en-US" i="1" dirty="0"/>
              <a:t>Oliver Twist </a:t>
            </a:r>
            <a:r>
              <a:rPr lang="en-US" dirty="0"/>
              <a:t>(1837–1838) as a political satire, he later tried to turn the work into a novel, adding a love story and deepening the mystery surrounding Oliver’s birth.</a:t>
            </a:r>
          </a:p>
          <a:p>
            <a:r>
              <a:rPr lang="en-US" dirty="0"/>
              <a:t>In </a:t>
            </a:r>
            <a:r>
              <a:rPr lang="en-US" i="1" dirty="0"/>
              <a:t>Nicholas Nickleby </a:t>
            </a:r>
            <a:r>
              <a:rPr lang="en-US" dirty="0"/>
              <a:t>(1838–1839), which follows the adventures of a young man and culminates in his marriage to his sweetheart, Dickens seemed to take another step in the direction of the novel.</a:t>
            </a:r>
          </a:p>
          <a:p>
            <a:r>
              <a:rPr lang="en-US" dirty="0"/>
              <a:t>Dickens’s early works were largely </a:t>
            </a:r>
            <a:r>
              <a:rPr lang="en-US" u="sng" dirty="0"/>
              <a:t>improvised</a:t>
            </a:r>
            <a:r>
              <a:rPr lang="en-US" dirty="0"/>
              <a:t>. He would begin with ideas for a few characters or situations and, perhaps, with some sense of the ending, but he made up the rest </a:t>
            </a:r>
            <a:r>
              <a:rPr lang="en-US" u="sng" dirty="0"/>
              <a:t>on the fly</a:t>
            </a:r>
            <a:r>
              <a:rPr lang="en-US" dirty="0"/>
              <a:t>.</a:t>
            </a:r>
            <a:endParaRPr lang="en-GB" dirty="0"/>
          </a:p>
        </p:txBody>
      </p:sp>
    </p:spTree>
    <p:extLst>
      <p:ext uri="{BB962C8B-B14F-4D97-AF65-F5344CB8AC3E}">
        <p14:creationId xmlns:p14="http://schemas.microsoft.com/office/powerpoint/2010/main" val="3334255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DC179-7F44-4E39-A0B4-4802AC7F81B9}"/>
              </a:ext>
            </a:extLst>
          </p:cNvPr>
          <p:cNvSpPr>
            <a:spLocks noGrp="1"/>
          </p:cNvSpPr>
          <p:nvPr>
            <p:ph type="title"/>
          </p:nvPr>
        </p:nvSpPr>
        <p:spPr/>
        <p:txBody>
          <a:bodyPr/>
          <a:lstStyle/>
          <a:p>
            <a:r>
              <a:rPr lang="tr-TR" dirty="0" err="1"/>
              <a:t>Later</a:t>
            </a:r>
            <a:r>
              <a:rPr lang="tr-TR" dirty="0"/>
              <a:t> Works 1846-1870</a:t>
            </a:r>
            <a:endParaRPr lang="en-GB" dirty="0"/>
          </a:p>
        </p:txBody>
      </p:sp>
      <p:sp>
        <p:nvSpPr>
          <p:cNvPr id="3" name="Content Placeholder 2">
            <a:extLst>
              <a:ext uri="{FF2B5EF4-FFF2-40B4-BE49-F238E27FC236}">
                <a16:creationId xmlns:a16="http://schemas.microsoft.com/office/drawing/2014/main" id="{8ADF7C8D-9BCC-40B8-B6CD-63B5B5B1D841}"/>
              </a:ext>
            </a:extLst>
          </p:cNvPr>
          <p:cNvSpPr>
            <a:spLocks noGrp="1"/>
          </p:cNvSpPr>
          <p:nvPr>
            <p:ph idx="1"/>
          </p:nvPr>
        </p:nvSpPr>
        <p:spPr>
          <a:xfrm>
            <a:off x="838200" y="1690688"/>
            <a:ext cx="10515600" cy="4486275"/>
          </a:xfrm>
        </p:spPr>
        <p:txBody>
          <a:bodyPr>
            <a:normAutofit/>
          </a:bodyPr>
          <a:lstStyle/>
          <a:p>
            <a:r>
              <a:rPr lang="en-US" dirty="0"/>
              <a:t>This period begins with </a:t>
            </a:r>
            <a:r>
              <a:rPr lang="en-US" i="1" dirty="0"/>
              <a:t>Dombey and Son</a:t>
            </a:r>
            <a:r>
              <a:rPr lang="en-US" dirty="0"/>
              <a:t>, Dickens’s first mature work, and includes great novels, such as </a:t>
            </a:r>
            <a:r>
              <a:rPr lang="en-US" i="1" dirty="0"/>
              <a:t>Bleak House, Little </a:t>
            </a:r>
            <a:r>
              <a:rPr lang="en-US" i="1" dirty="0" err="1"/>
              <a:t>Dorrit</a:t>
            </a:r>
            <a:r>
              <a:rPr lang="en-US" i="1" dirty="0"/>
              <a:t>, Great Expectations, </a:t>
            </a:r>
            <a:r>
              <a:rPr lang="en-US" dirty="0"/>
              <a:t>and</a:t>
            </a:r>
            <a:r>
              <a:rPr lang="en-US" i="1" dirty="0"/>
              <a:t> Our Mutual Friend</a:t>
            </a:r>
            <a:r>
              <a:rPr lang="en-US" dirty="0"/>
              <a:t>. </a:t>
            </a:r>
            <a:endParaRPr lang="tr-TR" dirty="0"/>
          </a:p>
          <a:p>
            <a:r>
              <a:rPr lang="en-US" dirty="0"/>
              <a:t>Throughout this period, Dickens continues his exploration of London, asserting the interconnectedness of the city’s widely separated neighborhoods and social classes. </a:t>
            </a:r>
            <a:endParaRPr lang="tr-TR" dirty="0"/>
          </a:p>
          <a:p>
            <a:r>
              <a:rPr lang="en-US" dirty="0"/>
              <a:t>At the same time, Dickens creates increasingly conflicted characters and endings, raising questions that neither he nor his characters can answer. If in his early books, Dickens explores the mysteries of London, he examines in these later works many of the deepest mysteries of life. </a:t>
            </a:r>
            <a:endParaRPr lang="tr-TR" dirty="0"/>
          </a:p>
          <a:p>
            <a:r>
              <a:rPr lang="en-US" dirty="0"/>
              <a:t>With this achievement, he completes the most impressive body of work in the history of English </a:t>
            </a:r>
            <a:r>
              <a:rPr lang="en-US" dirty="0" err="1"/>
              <a:t>fictio</a:t>
            </a:r>
            <a:r>
              <a:rPr lang="tr-TR" dirty="0"/>
              <a:t>n.</a:t>
            </a:r>
            <a:endParaRPr lang="en-GB" dirty="0"/>
          </a:p>
        </p:txBody>
      </p:sp>
    </p:spTree>
    <p:extLst>
      <p:ext uri="{BB962C8B-B14F-4D97-AF65-F5344CB8AC3E}">
        <p14:creationId xmlns:p14="http://schemas.microsoft.com/office/powerpoint/2010/main" val="312400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96F2C-6C32-4240-BCF9-07D45AB00832}"/>
              </a:ext>
            </a:extLst>
          </p:cNvPr>
          <p:cNvSpPr>
            <a:spLocks noGrp="1"/>
          </p:cNvSpPr>
          <p:nvPr>
            <p:ph type="title"/>
          </p:nvPr>
        </p:nvSpPr>
        <p:spPr/>
        <p:txBody>
          <a:bodyPr>
            <a:normAutofit/>
          </a:bodyPr>
          <a:lstStyle/>
          <a:p>
            <a:r>
              <a:rPr lang="tr-TR" dirty="0"/>
              <a:t>D</a:t>
            </a:r>
            <a:r>
              <a:rPr lang="en-US" dirty="0" err="1"/>
              <a:t>ickens</a:t>
            </a:r>
            <a:r>
              <a:rPr lang="tr-TR" dirty="0"/>
              <a:t>’s </a:t>
            </a:r>
            <a:r>
              <a:rPr lang="tr-TR" dirty="0" err="1"/>
              <a:t>fIctıon</a:t>
            </a:r>
            <a:r>
              <a:rPr lang="tr-TR" dirty="0"/>
              <a:t> </a:t>
            </a:r>
            <a:r>
              <a:rPr lang="tr-TR" dirty="0" err="1"/>
              <a:t>and</a:t>
            </a:r>
            <a:r>
              <a:rPr lang="tr-TR" dirty="0"/>
              <a:t> </a:t>
            </a:r>
            <a:r>
              <a:rPr lang="tr-TR" dirty="0" err="1"/>
              <a:t>common</a:t>
            </a:r>
            <a:r>
              <a:rPr lang="tr-TR" dirty="0"/>
              <a:t> </a:t>
            </a:r>
            <a:r>
              <a:rPr lang="tr-TR" dirty="0" err="1"/>
              <a:t>themes</a:t>
            </a:r>
            <a:r>
              <a:rPr lang="tr-TR" dirty="0"/>
              <a:t> </a:t>
            </a:r>
            <a:r>
              <a:rPr lang="tr-TR" dirty="0" err="1"/>
              <a:t>ın</a:t>
            </a:r>
            <a:r>
              <a:rPr lang="tr-TR" dirty="0"/>
              <a:t> </a:t>
            </a:r>
            <a:r>
              <a:rPr lang="tr-TR" dirty="0" err="1"/>
              <a:t>hıs</a:t>
            </a:r>
            <a:r>
              <a:rPr lang="tr-TR" dirty="0"/>
              <a:t> </a:t>
            </a:r>
            <a:r>
              <a:rPr lang="tr-TR" dirty="0" err="1"/>
              <a:t>works</a:t>
            </a:r>
            <a:br>
              <a:rPr lang="en-US" dirty="0"/>
            </a:br>
            <a:endParaRPr lang="en-GB" dirty="0"/>
          </a:p>
        </p:txBody>
      </p:sp>
      <p:sp>
        <p:nvSpPr>
          <p:cNvPr id="3" name="Content Placeholder 2">
            <a:extLst>
              <a:ext uri="{FF2B5EF4-FFF2-40B4-BE49-F238E27FC236}">
                <a16:creationId xmlns:a16="http://schemas.microsoft.com/office/drawing/2014/main" id="{326C4CF7-D8A3-4957-984C-C63CB65271DC}"/>
              </a:ext>
            </a:extLst>
          </p:cNvPr>
          <p:cNvSpPr>
            <a:spLocks noGrp="1"/>
          </p:cNvSpPr>
          <p:nvPr>
            <p:ph idx="1"/>
          </p:nvPr>
        </p:nvSpPr>
        <p:spPr>
          <a:xfrm>
            <a:off x="838200" y="1541124"/>
            <a:ext cx="10515600" cy="4818579"/>
          </a:xfrm>
        </p:spPr>
        <p:txBody>
          <a:bodyPr>
            <a:normAutofit/>
          </a:bodyPr>
          <a:lstStyle/>
          <a:p>
            <a:r>
              <a:rPr lang="en-US" dirty="0"/>
              <a:t>Loneliness of childhood</a:t>
            </a:r>
            <a:r>
              <a:rPr lang="tr-TR" dirty="0"/>
              <a:t>, </a:t>
            </a:r>
            <a:r>
              <a:rPr lang="tr-TR" dirty="0" err="1"/>
              <a:t>caused</a:t>
            </a:r>
            <a:r>
              <a:rPr lang="tr-TR" dirty="0"/>
              <a:t> </a:t>
            </a:r>
            <a:r>
              <a:rPr lang="tr-TR" dirty="0" err="1"/>
              <a:t>by</a:t>
            </a:r>
            <a:r>
              <a:rPr lang="tr-TR" dirty="0"/>
              <a:t> </a:t>
            </a:r>
            <a:r>
              <a:rPr lang="tr-TR" dirty="0" err="1"/>
              <a:t>the</a:t>
            </a:r>
            <a:r>
              <a:rPr lang="tr-TR" dirty="0"/>
              <a:t> </a:t>
            </a:r>
            <a:r>
              <a:rPr lang="tr-TR" dirty="0" err="1"/>
              <a:t>heavy</a:t>
            </a:r>
            <a:r>
              <a:rPr lang="tr-TR" dirty="0"/>
              <a:t> </a:t>
            </a:r>
            <a:r>
              <a:rPr lang="tr-TR" dirty="0" err="1"/>
              <a:t>work</a:t>
            </a:r>
            <a:r>
              <a:rPr lang="tr-TR" dirty="0"/>
              <a:t> of </a:t>
            </a:r>
            <a:r>
              <a:rPr lang="tr-TR" dirty="0" err="1"/>
              <a:t>industrial</a:t>
            </a:r>
            <a:r>
              <a:rPr lang="tr-TR" dirty="0"/>
              <a:t> </a:t>
            </a:r>
            <a:r>
              <a:rPr lang="tr-TR" dirty="0" err="1"/>
              <a:t>revolution</a:t>
            </a:r>
            <a:r>
              <a:rPr lang="tr-TR" dirty="0"/>
              <a:t>.</a:t>
            </a:r>
          </a:p>
          <a:p>
            <a:pPr lvl="1"/>
            <a:r>
              <a:rPr lang="en-US" dirty="0"/>
              <a:t>What was life</a:t>
            </a:r>
            <a:r>
              <a:rPr lang="tr-TR" dirty="0"/>
              <a:t> </a:t>
            </a:r>
            <a:r>
              <a:rPr lang="en-US" dirty="0"/>
              <a:t>like for Victorian children? Many children went to work, not to school.</a:t>
            </a:r>
          </a:p>
          <a:p>
            <a:r>
              <a:rPr lang="en-US" dirty="0"/>
              <a:t>Oppression of poverty</a:t>
            </a:r>
          </a:p>
          <a:p>
            <a:r>
              <a:rPr lang="en-US" dirty="0"/>
              <a:t>Uncertainty of love and marriage</a:t>
            </a:r>
          </a:p>
          <a:p>
            <a:r>
              <a:rPr lang="en-US" dirty="0"/>
              <a:t>Indifference of social institutions</a:t>
            </a:r>
          </a:p>
          <a:p>
            <a:r>
              <a:rPr lang="en-US" dirty="0"/>
              <a:t>Sustaining joy of family life</a:t>
            </a:r>
          </a:p>
          <a:p>
            <a:r>
              <a:rPr lang="en-US" dirty="0"/>
              <a:t>Perseverance and sacrifice in face of untold hardships and injustice</a:t>
            </a:r>
          </a:p>
          <a:p>
            <a:r>
              <a:rPr lang="en-US" dirty="0"/>
              <a:t>Many autobiographical links between life and writings</a:t>
            </a:r>
            <a:endParaRPr lang="en-GB" dirty="0"/>
          </a:p>
        </p:txBody>
      </p:sp>
    </p:spTree>
    <p:extLst>
      <p:ext uri="{BB962C8B-B14F-4D97-AF65-F5344CB8AC3E}">
        <p14:creationId xmlns:p14="http://schemas.microsoft.com/office/powerpoint/2010/main" val="902381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088BD-2CB7-4107-8AAD-3ADC6C6AD283}"/>
              </a:ext>
            </a:extLst>
          </p:cNvPr>
          <p:cNvSpPr>
            <a:spLocks noGrp="1"/>
          </p:cNvSpPr>
          <p:nvPr>
            <p:ph type="title"/>
          </p:nvPr>
        </p:nvSpPr>
        <p:spPr>
          <a:xfrm>
            <a:off x="581192" y="295047"/>
            <a:ext cx="11029616" cy="1188720"/>
          </a:xfrm>
        </p:spPr>
        <p:txBody>
          <a:bodyPr/>
          <a:lstStyle/>
          <a:p>
            <a:r>
              <a:rPr lang="tr-TR" dirty="0"/>
              <a:t>Style</a:t>
            </a:r>
            <a:endParaRPr lang="en-GB" dirty="0"/>
          </a:p>
        </p:txBody>
      </p:sp>
      <p:sp>
        <p:nvSpPr>
          <p:cNvPr id="3" name="Content Placeholder 2">
            <a:extLst>
              <a:ext uri="{FF2B5EF4-FFF2-40B4-BE49-F238E27FC236}">
                <a16:creationId xmlns:a16="http://schemas.microsoft.com/office/drawing/2014/main" id="{108712CD-E60F-4827-B397-10DCF53DC9DE}"/>
              </a:ext>
            </a:extLst>
          </p:cNvPr>
          <p:cNvSpPr>
            <a:spLocks noGrp="1"/>
          </p:cNvSpPr>
          <p:nvPr>
            <p:ph idx="1"/>
          </p:nvPr>
        </p:nvSpPr>
        <p:spPr>
          <a:xfrm>
            <a:off x="838200" y="1510301"/>
            <a:ext cx="10515600" cy="4666662"/>
          </a:xfrm>
        </p:spPr>
        <p:txBody>
          <a:bodyPr>
            <a:normAutofit fontScale="70000" lnSpcReduction="20000"/>
          </a:bodyPr>
          <a:lstStyle/>
          <a:p>
            <a:r>
              <a:rPr lang="en-US" sz="3200" dirty="0"/>
              <a:t>He creates sensation, mannerism, social reform, and pathos</a:t>
            </a:r>
          </a:p>
          <a:p>
            <a:r>
              <a:rPr lang="en-US" sz="3200" dirty="0"/>
              <a:t>Dickens's writing style is </a:t>
            </a:r>
            <a:r>
              <a:rPr lang="en-US" sz="3200" b="1" dirty="0"/>
              <a:t>elaborate and</a:t>
            </a:r>
            <a:r>
              <a:rPr lang="tr-TR" sz="3200" b="1" dirty="0"/>
              <a:t> </a:t>
            </a:r>
            <a:r>
              <a:rPr lang="en-US" sz="3200" b="1" dirty="0"/>
              <a:t>poetic</a:t>
            </a:r>
            <a:r>
              <a:rPr lang="en-US" sz="3200" dirty="0"/>
              <a:t>, with a strong </a:t>
            </a:r>
            <a:r>
              <a:rPr lang="en-US" sz="3200" b="1" dirty="0"/>
              <a:t>comic</a:t>
            </a:r>
            <a:r>
              <a:rPr lang="en-US" sz="3200" dirty="0"/>
              <a:t> touch. His</a:t>
            </a:r>
            <a:r>
              <a:rPr lang="tr-TR" sz="3200" dirty="0"/>
              <a:t> </a:t>
            </a:r>
            <a:r>
              <a:rPr lang="en-US" sz="3200" dirty="0"/>
              <a:t>satires of British aristocratic snobbery—</a:t>
            </a:r>
            <a:r>
              <a:rPr lang="tr-TR" sz="3200" dirty="0"/>
              <a:t> </a:t>
            </a:r>
            <a:r>
              <a:rPr lang="en-US" sz="3200" dirty="0"/>
              <a:t>he calls one character the "</a:t>
            </a:r>
            <a:r>
              <a:rPr lang="en-US" sz="3200" u="sng" dirty="0"/>
              <a:t>Noble</a:t>
            </a:r>
            <a:r>
              <a:rPr lang="tr-TR" sz="3200" u="sng" dirty="0"/>
              <a:t> </a:t>
            </a:r>
            <a:r>
              <a:rPr lang="en-US" sz="3200" u="sng" dirty="0"/>
              <a:t>Refrigerator</a:t>
            </a:r>
            <a:r>
              <a:rPr lang="en-US" sz="3200" dirty="0"/>
              <a:t>"—are often popular. Many</a:t>
            </a:r>
            <a:r>
              <a:rPr lang="tr-TR" sz="3200" dirty="0"/>
              <a:t> </a:t>
            </a:r>
            <a:r>
              <a:rPr lang="en-US" sz="3200" dirty="0"/>
              <a:t>of his </a:t>
            </a:r>
            <a:r>
              <a:rPr lang="en-US" sz="3200" b="1" dirty="0"/>
              <a:t>character's names provide the</a:t>
            </a:r>
            <a:r>
              <a:rPr lang="tr-TR" sz="3200" b="1" dirty="0"/>
              <a:t> </a:t>
            </a:r>
            <a:r>
              <a:rPr lang="en-US" sz="3200" b="1" dirty="0"/>
              <a:t>reader with a hint </a:t>
            </a:r>
            <a:r>
              <a:rPr lang="en-US" sz="3200" dirty="0"/>
              <a:t>as to the roles played</a:t>
            </a:r>
            <a:r>
              <a:rPr lang="tr-TR" sz="3200" dirty="0"/>
              <a:t> </a:t>
            </a:r>
            <a:r>
              <a:rPr lang="en-US" sz="3200" dirty="0"/>
              <a:t>in advancing the storyline, such as Mr.</a:t>
            </a:r>
            <a:r>
              <a:rPr lang="tr-TR" sz="3200" dirty="0"/>
              <a:t> </a:t>
            </a:r>
            <a:r>
              <a:rPr lang="en-US" sz="3200" dirty="0" err="1"/>
              <a:t>Murdstone</a:t>
            </a:r>
            <a:r>
              <a:rPr lang="en-US" sz="3200" dirty="0"/>
              <a:t> in the novel David</a:t>
            </a:r>
            <a:r>
              <a:rPr lang="tr-TR" sz="3200" dirty="0"/>
              <a:t> </a:t>
            </a:r>
            <a:r>
              <a:rPr lang="en-US" sz="3200" dirty="0"/>
              <a:t>Copperfield, which is clearly a</a:t>
            </a:r>
            <a:r>
              <a:rPr lang="tr-TR" sz="3200" dirty="0"/>
              <a:t> </a:t>
            </a:r>
            <a:r>
              <a:rPr lang="en-US" sz="3200" dirty="0"/>
              <a:t>combination of "murder" and stony</a:t>
            </a:r>
            <a:r>
              <a:rPr lang="tr-TR" sz="3200" dirty="0"/>
              <a:t> </a:t>
            </a:r>
            <a:r>
              <a:rPr lang="en-US" sz="3200" dirty="0"/>
              <a:t>coldness. His literary style is also a</a:t>
            </a:r>
            <a:r>
              <a:rPr lang="tr-TR" sz="3200" dirty="0"/>
              <a:t> </a:t>
            </a:r>
            <a:r>
              <a:rPr lang="en-US" sz="3200" dirty="0"/>
              <a:t>mixture of </a:t>
            </a:r>
            <a:r>
              <a:rPr lang="en-US" sz="3200" u="sng" dirty="0"/>
              <a:t>fantasy and realism</a:t>
            </a:r>
            <a:r>
              <a:rPr lang="en-US" sz="3200" dirty="0"/>
              <a:t>.</a:t>
            </a:r>
            <a:r>
              <a:rPr lang="tr-TR" sz="3200" dirty="0"/>
              <a:t> </a:t>
            </a:r>
          </a:p>
          <a:p>
            <a:r>
              <a:rPr lang="tr-TR" sz="3200" dirty="0" err="1"/>
              <a:t>incredible</a:t>
            </a:r>
            <a:r>
              <a:rPr lang="tr-TR" sz="3200" dirty="0"/>
              <a:t> </a:t>
            </a:r>
            <a:r>
              <a:rPr lang="tr-TR" sz="3200" dirty="0" err="1"/>
              <a:t>coincidences</a:t>
            </a:r>
            <a:endParaRPr lang="tr-TR" sz="3200" dirty="0"/>
          </a:p>
          <a:p>
            <a:r>
              <a:rPr lang="tr-TR" sz="3200" dirty="0" err="1"/>
              <a:t>Carucaturization</a:t>
            </a:r>
            <a:r>
              <a:rPr lang="tr-TR" sz="3200" dirty="0"/>
              <a:t> of </a:t>
            </a:r>
            <a:r>
              <a:rPr lang="tr-TR" sz="3200" dirty="0" err="1"/>
              <a:t>characters</a:t>
            </a:r>
            <a:endParaRPr lang="tr-TR" sz="3200" dirty="0"/>
          </a:p>
          <a:p>
            <a:r>
              <a:rPr lang="en-GB" sz="3200" dirty="0"/>
              <a:t>Cliff-hangers</a:t>
            </a:r>
          </a:p>
        </p:txBody>
      </p:sp>
    </p:spTree>
    <p:extLst>
      <p:ext uri="{BB962C8B-B14F-4D97-AF65-F5344CB8AC3E}">
        <p14:creationId xmlns:p14="http://schemas.microsoft.com/office/powerpoint/2010/main" val="1081112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EBA31-9839-4A9E-8066-7BA800AE514A}"/>
              </a:ext>
            </a:extLst>
          </p:cNvPr>
          <p:cNvSpPr>
            <a:spLocks noGrp="1"/>
          </p:cNvSpPr>
          <p:nvPr>
            <p:ph type="title"/>
          </p:nvPr>
        </p:nvSpPr>
        <p:spPr>
          <a:xfrm>
            <a:off x="838200" y="365126"/>
            <a:ext cx="10515600" cy="888322"/>
          </a:xfrm>
        </p:spPr>
        <p:txBody>
          <a:bodyPr/>
          <a:lstStyle/>
          <a:p>
            <a:r>
              <a:rPr lang="tr-TR" dirty="0" err="1"/>
              <a:t>Dickens’s</a:t>
            </a:r>
            <a:r>
              <a:rPr lang="tr-TR" dirty="0"/>
              <a:t> art of </a:t>
            </a:r>
            <a:r>
              <a:rPr lang="tr-TR" dirty="0" err="1"/>
              <a:t>wrıtıng</a:t>
            </a:r>
            <a:endParaRPr lang="en-GB" dirty="0"/>
          </a:p>
        </p:txBody>
      </p:sp>
      <p:sp>
        <p:nvSpPr>
          <p:cNvPr id="3" name="Content Placeholder 2">
            <a:extLst>
              <a:ext uri="{FF2B5EF4-FFF2-40B4-BE49-F238E27FC236}">
                <a16:creationId xmlns:a16="http://schemas.microsoft.com/office/drawing/2014/main" id="{6A0F0A9A-BE5D-4A16-80F3-7FD1B73B0B89}"/>
              </a:ext>
            </a:extLst>
          </p:cNvPr>
          <p:cNvSpPr>
            <a:spLocks noGrp="1"/>
          </p:cNvSpPr>
          <p:nvPr>
            <p:ph idx="1"/>
          </p:nvPr>
        </p:nvSpPr>
        <p:spPr>
          <a:xfrm>
            <a:off x="838200" y="1253448"/>
            <a:ext cx="10515600" cy="4923515"/>
          </a:xfrm>
        </p:spPr>
        <p:txBody>
          <a:bodyPr/>
          <a:lstStyle/>
          <a:p>
            <a:r>
              <a:rPr lang="tr-TR" dirty="0"/>
              <a:t>Satire </a:t>
            </a:r>
            <a:r>
              <a:rPr lang="tr-TR" dirty="0" err="1"/>
              <a:t>and</a:t>
            </a:r>
            <a:r>
              <a:rPr lang="tr-TR" dirty="0"/>
              <a:t> </a:t>
            </a:r>
            <a:r>
              <a:rPr lang="tr-TR" dirty="0" err="1"/>
              <a:t>criticism</a:t>
            </a:r>
            <a:r>
              <a:rPr lang="tr-TR" dirty="0"/>
              <a:t> of </a:t>
            </a:r>
            <a:r>
              <a:rPr lang="tr-TR" dirty="0" err="1"/>
              <a:t>society</a:t>
            </a:r>
            <a:endParaRPr lang="en-GB" dirty="0"/>
          </a:p>
          <a:p>
            <a:r>
              <a:rPr lang="tr-TR" dirty="0" err="1"/>
              <a:t>Social</a:t>
            </a:r>
            <a:r>
              <a:rPr lang="tr-TR" dirty="0"/>
              <a:t> </a:t>
            </a:r>
            <a:r>
              <a:rPr lang="tr-TR" dirty="0" err="1"/>
              <a:t>realism</a:t>
            </a:r>
            <a:endParaRPr lang="tr-TR" dirty="0"/>
          </a:p>
          <a:p>
            <a:r>
              <a:rPr lang="tr-TR" dirty="0" err="1"/>
              <a:t>Many</a:t>
            </a:r>
            <a:r>
              <a:rPr lang="tr-TR" dirty="0"/>
              <a:t> </a:t>
            </a:r>
            <a:r>
              <a:rPr lang="tr-TR" dirty="0" err="1"/>
              <a:t>autobiographical</a:t>
            </a:r>
            <a:r>
              <a:rPr lang="tr-TR" dirty="0"/>
              <a:t> </a:t>
            </a:r>
            <a:r>
              <a:rPr lang="tr-TR" dirty="0" err="1"/>
              <a:t>elements</a:t>
            </a:r>
            <a:endParaRPr lang="tr-TR" dirty="0"/>
          </a:p>
          <a:p>
            <a:r>
              <a:rPr lang="tr-TR" dirty="0" err="1"/>
              <a:t>Picaresque</a:t>
            </a:r>
            <a:r>
              <a:rPr lang="tr-TR" dirty="0"/>
              <a:t> </a:t>
            </a:r>
            <a:r>
              <a:rPr lang="tr-TR" dirty="0" err="1"/>
              <a:t>novel</a:t>
            </a:r>
            <a:endParaRPr lang="tr-TR" dirty="0"/>
          </a:p>
          <a:p>
            <a:r>
              <a:rPr lang="tr-TR" dirty="0" err="1"/>
              <a:t>Melodramas</a:t>
            </a:r>
            <a:r>
              <a:rPr lang="tr-TR" dirty="0"/>
              <a:t> of </a:t>
            </a:r>
            <a:r>
              <a:rPr lang="tr-TR" dirty="0" err="1"/>
              <a:t>the</a:t>
            </a:r>
            <a:r>
              <a:rPr lang="tr-TR" dirty="0"/>
              <a:t> 18th </a:t>
            </a:r>
            <a:r>
              <a:rPr lang="tr-TR" dirty="0" err="1"/>
              <a:t>century</a:t>
            </a:r>
            <a:r>
              <a:rPr lang="tr-TR" dirty="0"/>
              <a:t> </a:t>
            </a:r>
            <a:r>
              <a:rPr lang="tr-TR" dirty="0" err="1"/>
              <a:t>sentimental</a:t>
            </a:r>
            <a:r>
              <a:rPr lang="tr-TR" dirty="0"/>
              <a:t> </a:t>
            </a:r>
            <a:r>
              <a:rPr lang="tr-TR" dirty="0" err="1"/>
              <a:t>writing</a:t>
            </a:r>
            <a:endParaRPr lang="tr-TR" dirty="0"/>
          </a:p>
          <a:p>
            <a:r>
              <a:rPr lang="tr-TR" dirty="0" err="1"/>
              <a:t>Gothic</a:t>
            </a:r>
            <a:r>
              <a:rPr lang="tr-TR" dirty="0"/>
              <a:t> </a:t>
            </a:r>
            <a:r>
              <a:rPr lang="tr-TR" dirty="0" err="1"/>
              <a:t>elements</a:t>
            </a:r>
            <a:r>
              <a:rPr lang="tr-TR" dirty="0"/>
              <a:t> inside his </a:t>
            </a:r>
            <a:r>
              <a:rPr lang="tr-TR" dirty="0" err="1"/>
              <a:t>plots</a:t>
            </a:r>
            <a:r>
              <a:rPr lang="tr-TR" dirty="0"/>
              <a:t> </a:t>
            </a:r>
            <a:r>
              <a:rPr lang="tr-TR" dirty="0" err="1"/>
              <a:t>etc</a:t>
            </a:r>
            <a:r>
              <a:rPr lang="tr-TR" dirty="0"/>
              <a:t>.</a:t>
            </a:r>
          </a:p>
          <a:p>
            <a:r>
              <a:rPr lang="tr-TR" dirty="0"/>
              <a:t>City life: </a:t>
            </a:r>
            <a:r>
              <a:rPr lang="tr-TR" dirty="0" err="1"/>
              <a:t>London</a:t>
            </a:r>
            <a:r>
              <a:rPr lang="tr-TR" dirty="0"/>
              <a:t>, </a:t>
            </a:r>
            <a:r>
              <a:rPr lang="tr-TR" dirty="0" err="1"/>
              <a:t>back</a:t>
            </a:r>
            <a:r>
              <a:rPr lang="tr-TR" dirty="0"/>
              <a:t> </a:t>
            </a:r>
            <a:r>
              <a:rPr lang="tr-TR" dirty="0" err="1"/>
              <a:t>streets</a:t>
            </a:r>
            <a:endParaRPr lang="tr-TR" dirty="0"/>
          </a:p>
        </p:txBody>
      </p:sp>
    </p:spTree>
    <p:extLst>
      <p:ext uri="{BB962C8B-B14F-4D97-AF65-F5344CB8AC3E}">
        <p14:creationId xmlns:p14="http://schemas.microsoft.com/office/powerpoint/2010/main" val="1637600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2D2D8-F75C-499D-B0A5-F353470AA04E}"/>
              </a:ext>
            </a:extLst>
          </p:cNvPr>
          <p:cNvSpPr>
            <a:spLocks noGrp="1"/>
          </p:cNvSpPr>
          <p:nvPr>
            <p:ph type="title"/>
          </p:nvPr>
        </p:nvSpPr>
        <p:spPr/>
        <p:txBody>
          <a:bodyPr/>
          <a:lstStyle/>
          <a:p>
            <a:r>
              <a:rPr lang="tr-TR" dirty="0" err="1"/>
              <a:t>Some</a:t>
            </a:r>
            <a:r>
              <a:rPr lang="tr-TR" dirty="0"/>
              <a:t> </a:t>
            </a:r>
            <a:r>
              <a:rPr lang="tr-TR" dirty="0" err="1"/>
              <a:t>quotes</a:t>
            </a:r>
            <a:endParaRPr lang="en-GB" dirty="0"/>
          </a:p>
        </p:txBody>
      </p:sp>
      <p:sp>
        <p:nvSpPr>
          <p:cNvPr id="3" name="Content Placeholder 2">
            <a:extLst>
              <a:ext uri="{FF2B5EF4-FFF2-40B4-BE49-F238E27FC236}">
                <a16:creationId xmlns:a16="http://schemas.microsoft.com/office/drawing/2014/main" id="{83A97212-32D0-4680-B385-61C958B854D6}"/>
              </a:ext>
            </a:extLst>
          </p:cNvPr>
          <p:cNvSpPr>
            <a:spLocks noGrp="1"/>
          </p:cNvSpPr>
          <p:nvPr>
            <p:ph idx="1"/>
          </p:nvPr>
        </p:nvSpPr>
        <p:spPr>
          <a:xfrm>
            <a:off x="838200" y="1690688"/>
            <a:ext cx="10515600" cy="4486275"/>
          </a:xfrm>
        </p:spPr>
        <p:txBody>
          <a:bodyPr>
            <a:normAutofit/>
          </a:bodyPr>
          <a:lstStyle/>
          <a:p>
            <a:r>
              <a:rPr lang="en-US" dirty="0"/>
              <a:t>“There is nothing in the world so irresistibly contagious as laughter and good humor.”</a:t>
            </a:r>
            <a:r>
              <a:rPr lang="tr-TR" dirty="0"/>
              <a:t> </a:t>
            </a:r>
            <a:r>
              <a:rPr lang="en-US" dirty="0"/>
              <a:t>A Christmas Carol</a:t>
            </a:r>
            <a:endParaRPr lang="tr-TR" dirty="0"/>
          </a:p>
          <a:p>
            <a:r>
              <a:rPr lang="en-US" dirty="0"/>
              <a:t>“There are books of which the backs and covers are by far the best parts.”</a:t>
            </a:r>
            <a:r>
              <a:rPr lang="tr-TR" dirty="0"/>
              <a:t> </a:t>
            </a:r>
            <a:r>
              <a:rPr lang="en-US" dirty="0"/>
              <a:t> Oliver Twist</a:t>
            </a:r>
            <a:endParaRPr lang="tr-TR" dirty="0"/>
          </a:p>
          <a:p>
            <a:r>
              <a:rPr lang="en-US" dirty="0"/>
              <a:t>“Have a heart that never hardens, and a temper that never tires, and a touch that never hurts.”</a:t>
            </a:r>
            <a:endParaRPr lang="tr-TR" dirty="0"/>
          </a:p>
          <a:p>
            <a:r>
              <a:rPr lang="en-US" dirty="0"/>
              <a:t>“No one is useless in this world who lightens the burdens of another.”</a:t>
            </a:r>
            <a:endParaRPr lang="tr-TR" dirty="0"/>
          </a:p>
          <a:p>
            <a:r>
              <a:rPr lang="en-US" dirty="0"/>
              <a:t>“And O there are days in this life, worth life and worth death.”</a:t>
            </a:r>
            <a:r>
              <a:rPr lang="tr-TR" dirty="0"/>
              <a:t> </a:t>
            </a:r>
            <a:r>
              <a:rPr lang="en-US" dirty="0"/>
              <a:t>Our Mutual Friend</a:t>
            </a:r>
            <a:endParaRPr lang="tr-TR" dirty="0"/>
          </a:p>
          <a:p>
            <a:r>
              <a:rPr lang="en-US" dirty="0"/>
              <a:t>“A day wasted on others is not wasted on one’s self.”</a:t>
            </a:r>
          </a:p>
          <a:p>
            <a:endParaRPr lang="en-US" dirty="0"/>
          </a:p>
          <a:p>
            <a:endParaRPr lang="en-US" dirty="0"/>
          </a:p>
        </p:txBody>
      </p:sp>
    </p:spTree>
    <p:extLst>
      <p:ext uri="{BB962C8B-B14F-4D97-AF65-F5344CB8AC3E}">
        <p14:creationId xmlns:p14="http://schemas.microsoft.com/office/powerpoint/2010/main" val="3642491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99DB3-0D97-4AB6-ABCB-411BCF4129B3}"/>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378E8D7F-A159-47B2-A0BF-06969CD9E37F}"/>
              </a:ext>
            </a:extLst>
          </p:cNvPr>
          <p:cNvSpPr>
            <a:spLocks noGrp="1"/>
          </p:cNvSpPr>
          <p:nvPr>
            <p:ph idx="1"/>
          </p:nvPr>
        </p:nvSpPr>
        <p:spPr/>
        <p:txBody>
          <a:bodyPr/>
          <a:lstStyle/>
          <a:p>
            <a:pPr marL="0" indent="0">
              <a:buNone/>
            </a:pPr>
            <a:r>
              <a:rPr lang="en-US" dirty="0"/>
              <a:t>“Suffering has been stronger than all other teaching, and has taught me to understand what your heart used to be. I have been bent and broken, but – I hope -into a better shape...”</a:t>
            </a:r>
          </a:p>
          <a:p>
            <a:endParaRPr lang="en-US" dirty="0"/>
          </a:p>
          <a:p>
            <a:endParaRPr lang="en-GB" dirty="0"/>
          </a:p>
        </p:txBody>
      </p:sp>
    </p:spTree>
    <p:extLst>
      <p:ext uri="{BB962C8B-B14F-4D97-AF65-F5344CB8AC3E}">
        <p14:creationId xmlns:p14="http://schemas.microsoft.com/office/powerpoint/2010/main" val="1194694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222450-1C10-6C7A-F761-185F61F68E44}"/>
              </a:ext>
            </a:extLst>
          </p:cNvPr>
          <p:cNvSpPr>
            <a:spLocks noGrp="1"/>
          </p:cNvSpPr>
          <p:nvPr>
            <p:ph type="title"/>
          </p:nvPr>
        </p:nvSpPr>
        <p:spPr/>
        <p:txBody>
          <a:bodyPr/>
          <a:lstStyle/>
          <a:p>
            <a:r>
              <a:rPr lang="tr-TR" dirty="0"/>
              <a:t>Hard </a:t>
            </a:r>
            <a:r>
              <a:rPr lang="tr-TR" dirty="0" err="1"/>
              <a:t>tımes</a:t>
            </a:r>
            <a:endParaRPr lang="tr-TR" dirty="0"/>
          </a:p>
        </p:txBody>
      </p:sp>
      <p:sp>
        <p:nvSpPr>
          <p:cNvPr id="3" name="İçerik Yer Tutucusu 2">
            <a:extLst>
              <a:ext uri="{FF2B5EF4-FFF2-40B4-BE49-F238E27FC236}">
                <a16:creationId xmlns:a16="http://schemas.microsoft.com/office/drawing/2014/main" id="{1434945F-FB36-1158-B34D-5B92F48BA0A6}"/>
              </a:ext>
            </a:extLst>
          </p:cNvPr>
          <p:cNvSpPr>
            <a:spLocks noGrp="1"/>
          </p:cNvSpPr>
          <p:nvPr>
            <p:ph idx="1"/>
          </p:nvPr>
        </p:nvSpPr>
        <p:spPr/>
        <p:txBody>
          <a:bodyPr/>
          <a:lstStyle/>
          <a:p>
            <a:r>
              <a:rPr lang="tr-TR" dirty="0"/>
              <a:t>Hard Times is a </a:t>
            </a:r>
            <a:r>
              <a:rPr lang="tr-TR" dirty="0" err="1"/>
              <a:t>Victorian</a:t>
            </a:r>
            <a:r>
              <a:rPr lang="tr-TR" dirty="0"/>
              <a:t> </a:t>
            </a:r>
            <a:r>
              <a:rPr lang="tr-TR" dirty="0" err="1"/>
              <a:t>novel</a:t>
            </a:r>
            <a:r>
              <a:rPr lang="tr-TR" dirty="0"/>
              <a:t> </a:t>
            </a:r>
            <a:r>
              <a:rPr lang="tr-TR" dirty="0" err="1"/>
              <a:t>written</a:t>
            </a:r>
            <a:r>
              <a:rPr lang="tr-TR" dirty="0"/>
              <a:t> </a:t>
            </a:r>
            <a:r>
              <a:rPr lang="tr-TR" dirty="0" err="1"/>
              <a:t>by</a:t>
            </a:r>
            <a:r>
              <a:rPr lang="tr-TR" dirty="0"/>
              <a:t> Charles Dickens in 1854. </a:t>
            </a:r>
            <a:r>
              <a:rPr lang="tr-TR" dirty="0" err="1"/>
              <a:t>The</a:t>
            </a:r>
            <a:r>
              <a:rPr lang="tr-TR" dirty="0"/>
              <a:t> </a:t>
            </a:r>
            <a:r>
              <a:rPr lang="tr-TR" dirty="0" err="1"/>
              <a:t>novel</a:t>
            </a:r>
            <a:r>
              <a:rPr lang="tr-TR" dirty="0"/>
              <a:t> is a </a:t>
            </a:r>
            <a:r>
              <a:rPr lang="tr-TR" dirty="0" err="1"/>
              <a:t>content-rich</a:t>
            </a:r>
            <a:r>
              <a:rPr lang="tr-TR" dirty="0"/>
              <a:t> </a:t>
            </a:r>
            <a:r>
              <a:rPr lang="tr-TR" dirty="0" err="1"/>
              <a:t>one</a:t>
            </a:r>
            <a:r>
              <a:rPr lang="tr-TR" dirty="0"/>
              <a:t> </a:t>
            </a:r>
            <a:r>
              <a:rPr lang="tr-TR" dirty="0" err="1"/>
              <a:t>that</a:t>
            </a:r>
            <a:r>
              <a:rPr lang="tr-TR" dirty="0"/>
              <a:t> </a:t>
            </a:r>
            <a:r>
              <a:rPr lang="tr-TR" dirty="0" err="1"/>
              <a:t>includes</a:t>
            </a:r>
            <a:r>
              <a:rPr lang="tr-TR" dirty="0"/>
              <a:t> </a:t>
            </a:r>
            <a:r>
              <a:rPr lang="tr-TR" dirty="0" err="1"/>
              <a:t>almost</a:t>
            </a:r>
            <a:r>
              <a:rPr lang="tr-TR" dirty="0"/>
              <a:t> </a:t>
            </a:r>
            <a:r>
              <a:rPr lang="tr-TR" dirty="0" err="1"/>
              <a:t>every</a:t>
            </a:r>
            <a:r>
              <a:rPr lang="tr-TR" dirty="0"/>
              <a:t> </a:t>
            </a:r>
            <a:r>
              <a:rPr lang="tr-TR" dirty="0" err="1"/>
              <a:t>social</a:t>
            </a:r>
            <a:r>
              <a:rPr lang="tr-TR" dirty="0"/>
              <a:t> </a:t>
            </a:r>
            <a:r>
              <a:rPr lang="tr-TR" dirty="0" err="1"/>
              <a:t>class</a:t>
            </a:r>
            <a:r>
              <a:rPr lang="tr-TR" dirty="0"/>
              <a:t> of </a:t>
            </a:r>
            <a:r>
              <a:rPr lang="tr-TR" dirty="0" err="1"/>
              <a:t>the</a:t>
            </a:r>
            <a:r>
              <a:rPr lang="tr-TR" dirty="0"/>
              <a:t> 19th </a:t>
            </a:r>
            <a:r>
              <a:rPr lang="tr-TR" dirty="0" err="1"/>
              <a:t>century</a:t>
            </a:r>
            <a:r>
              <a:rPr lang="tr-TR" dirty="0"/>
              <a:t>, </a:t>
            </a:r>
            <a:r>
              <a:rPr lang="tr-TR" dirty="0" err="1"/>
              <a:t>and</a:t>
            </a:r>
            <a:r>
              <a:rPr lang="tr-TR" dirty="0"/>
              <a:t> </a:t>
            </a:r>
            <a:r>
              <a:rPr lang="tr-TR" dirty="0" err="1"/>
              <a:t>the</a:t>
            </a:r>
            <a:r>
              <a:rPr lang="tr-TR" dirty="0"/>
              <a:t> </a:t>
            </a:r>
            <a:r>
              <a:rPr lang="tr-TR" dirty="0" err="1"/>
              <a:t>plot</a:t>
            </a:r>
            <a:r>
              <a:rPr lang="tr-TR" dirty="0"/>
              <a:t> is </a:t>
            </a:r>
            <a:r>
              <a:rPr lang="tr-TR" dirty="0" err="1"/>
              <a:t>shaped</a:t>
            </a:r>
            <a:r>
              <a:rPr lang="tr-TR" dirty="0"/>
              <a:t> </a:t>
            </a:r>
            <a:r>
              <a:rPr lang="tr-TR" dirty="0" err="1"/>
              <a:t>around</a:t>
            </a:r>
            <a:r>
              <a:rPr lang="tr-TR" dirty="0"/>
              <a:t> </a:t>
            </a:r>
            <a:r>
              <a:rPr lang="tr-TR" dirty="0" err="1"/>
              <a:t>the</a:t>
            </a:r>
            <a:r>
              <a:rPr lang="tr-TR" dirty="0"/>
              <a:t> </a:t>
            </a:r>
            <a:r>
              <a:rPr lang="tr-TR" dirty="0" err="1"/>
              <a:t>struggle</a:t>
            </a:r>
            <a:r>
              <a:rPr lang="tr-TR" dirty="0"/>
              <a:t> </a:t>
            </a:r>
            <a:r>
              <a:rPr lang="tr-TR" dirty="0" err="1"/>
              <a:t>within</a:t>
            </a:r>
            <a:r>
              <a:rPr lang="tr-TR" dirty="0"/>
              <a:t> </a:t>
            </a:r>
            <a:r>
              <a:rPr lang="tr-TR" dirty="0" err="1"/>
              <a:t>those</a:t>
            </a:r>
            <a:r>
              <a:rPr lang="tr-TR" dirty="0"/>
              <a:t> </a:t>
            </a:r>
            <a:r>
              <a:rPr lang="tr-TR" dirty="0" err="1"/>
              <a:t>groups</a:t>
            </a:r>
            <a:r>
              <a:rPr lang="tr-TR" dirty="0"/>
              <a:t>. </a:t>
            </a:r>
            <a:r>
              <a:rPr lang="tr-TR" dirty="0" err="1"/>
              <a:t>In</a:t>
            </a:r>
            <a:r>
              <a:rPr lang="tr-TR" dirty="0"/>
              <a:t> Hard Times, </a:t>
            </a:r>
            <a:r>
              <a:rPr lang="tr-TR" dirty="0" err="1"/>
              <a:t>Dickens’s</a:t>
            </a:r>
            <a:r>
              <a:rPr lang="tr-TR" dirty="0"/>
              <a:t> </a:t>
            </a:r>
            <a:r>
              <a:rPr lang="tr-TR" dirty="0" err="1"/>
              <a:t>primary</a:t>
            </a:r>
            <a:r>
              <a:rPr lang="tr-TR" dirty="0"/>
              <a:t> </a:t>
            </a:r>
            <a:r>
              <a:rPr lang="tr-TR" dirty="0" err="1"/>
              <a:t>purpose</a:t>
            </a:r>
            <a:r>
              <a:rPr lang="tr-TR" dirty="0"/>
              <a:t> is </a:t>
            </a:r>
            <a:r>
              <a:rPr lang="tr-TR" dirty="0" err="1"/>
              <a:t>to</a:t>
            </a:r>
            <a:r>
              <a:rPr lang="tr-TR" dirty="0"/>
              <a:t> </a:t>
            </a:r>
            <a:r>
              <a:rPr lang="tr-TR" dirty="0" err="1"/>
              <a:t>criticise</a:t>
            </a:r>
            <a:r>
              <a:rPr lang="tr-TR" dirty="0"/>
              <a:t> </a:t>
            </a:r>
            <a:r>
              <a:rPr lang="tr-TR" dirty="0" err="1"/>
              <a:t>Mr</a:t>
            </a:r>
            <a:r>
              <a:rPr lang="tr-TR" dirty="0"/>
              <a:t>. Thomas </a:t>
            </a:r>
            <a:r>
              <a:rPr lang="tr-TR" dirty="0" err="1"/>
              <a:t>Gradgrind’s</a:t>
            </a:r>
            <a:r>
              <a:rPr lang="tr-TR" dirty="0"/>
              <a:t> </a:t>
            </a:r>
            <a:r>
              <a:rPr lang="tr-TR" dirty="0" err="1"/>
              <a:t>rigid</a:t>
            </a:r>
            <a:r>
              <a:rPr lang="tr-TR" dirty="0"/>
              <a:t> </a:t>
            </a:r>
            <a:r>
              <a:rPr lang="tr-TR" dirty="0" err="1"/>
              <a:t>education</a:t>
            </a:r>
            <a:r>
              <a:rPr lang="tr-TR" dirty="0"/>
              <a:t> </a:t>
            </a:r>
            <a:r>
              <a:rPr lang="tr-TR" dirty="0" err="1"/>
              <a:t>system</a:t>
            </a:r>
            <a:r>
              <a:rPr lang="tr-TR" dirty="0"/>
              <a:t> </a:t>
            </a:r>
            <a:r>
              <a:rPr lang="tr-TR" dirty="0" err="1"/>
              <a:t>along</a:t>
            </a:r>
            <a:r>
              <a:rPr lang="tr-TR" dirty="0"/>
              <a:t> </a:t>
            </a:r>
            <a:r>
              <a:rPr lang="tr-TR" dirty="0" err="1"/>
              <a:t>with</a:t>
            </a:r>
            <a:r>
              <a:rPr lang="tr-TR" dirty="0"/>
              <a:t> </a:t>
            </a:r>
            <a:r>
              <a:rPr lang="tr-TR" dirty="0" err="1"/>
              <a:t>the</a:t>
            </a:r>
            <a:r>
              <a:rPr lang="tr-TR" dirty="0"/>
              <a:t> adverse </a:t>
            </a:r>
            <a:r>
              <a:rPr lang="tr-TR" dirty="0" err="1"/>
              <a:t>effects</a:t>
            </a:r>
            <a:r>
              <a:rPr lang="tr-TR" dirty="0"/>
              <a:t> of </a:t>
            </a:r>
            <a:r>
              <a:rPr lang="tr-TR" dirty="0" err="1"/>
              <a:t>industrialisation</a:t>
            </a:r>
            <a:r>
              <a:rPr lang="tr-TR" dirty="0"/>
              <a:t>.</a:t>
            </a:r>
          </a:p>
          <a:p>
            <a:endParaRPr lang="tr-TR" dirty="0"/>
          </a:p>
        </p:txBody>
      </p:sp>
    </p:spTree>
    <p:extLst>
      <p:ext uri="{BB962C8B-B14F-4D97-AF65-F5344CB8AC3E}">
        <p14:creationId xmlns:p14="http://schemas.microsoft.com/office/powerpoint/2010/main" val="2251169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9925DA7-9C3F-3828-7B69-F171A03EA283}"/>
              </a:ext>
            </a:extLst>
          </p:cNvPr>
          <p:cNvPicPr>
            <a:picLocks noGrp="1" noChangeAspect="1"/>
          </p:cNvPicPr>
          <p:nvPr>
            <p:ph type="pic" sz="quarter" idx="13"/>
          </p:nvPr>
        </p:nvPicPr>
        <p:blipFill>
          <a:blip r:embed="rId3"/>
          <a:srcRect l="7711" r="17838"/>
          <a:stretch/>
        </p:blipFill>
        <p:spPr>
          <a:xfrm>
            <a:off x="5623417" y="585788"/>
            <a:ext cx="5765800" cy="5675312"/>
          </a:xfrm>
          <a:prstGeom prst="rect">
            <a:avLst/>
          </a:prstGeom>
          <a:noFill/>
        </p:spPr>
      </p:pic>
      <p:sp>
        <p:nvSpPr>
          <p:cNvPr id="3" name="Title 2">
            <a:extLst>
              <a:ext uri="{FF2B5EF4-FFF2-40B4-BE49-F238E27FC236}">
                <a16:creationId xmlns:a16="http://schemas.microsoft.com/office/drawing/2014/main" id="{DA861958-6A33-884F-A346-8B8A3C9F4DF2}"/>
              </a:ext>
            </a:extLst>
          </p:cNvPr>
          <p:cNvSpPr>
            <a:spLocks noGrp="1"/>
          </p:cNvSpPr>
          <p:nvPr>
            <p:ph type="title"/>
          </p:nvPr>
        </p:nvSpPr>
        <p:spPr>
          <a:xfrm>
            <a:off x="0" y="1566769"/>
            <a:ext cx="5180151" cy="1325563"/>
          </a:xfrm>
        </p:spPr>
        <p:txBody>
          <a:bodyPr rtlCol="0" anchor="ctr">
            <a:normAutofit/>
          </a:bodyPr>
          <a:lstStyle/>
          <a:p>
            <a:pPr rtl="0"/>
            <a:r>
              <a:rPr lang="en-US" dirty="0"/>
              <a:t>Hard times</a:t>
            </a:r>
            <a:br>
              <a:rPr lang="en-US" dirty="0"/>
            </a:br>
            <a:endParaRPr lang="en-GB" dirty="0"/>
          </a:p>
        </p:txBody>
      </p:sp>
      <p:sp>
        <p:nvSpPr>
          <p:cNvPr id="2" name="Metin kutusu 1">
            <a:extLst>
              <a:ext uri="{FF2B5EF4-FFF2-40B4-BE49-F238E27FC236}">
                <a16:creationId xmlns:a16="http://schemas.microsoft.com/office/drawing/2014/main" id="{9D8AF206-D58B-2FF5-4D4D-FE93C729271F}"/>
              </a:ext>
            </a:extLst>
          </p:cNvPr>
          <p:cNvSpPr txBox="1"/>
          <p:nvPr/>
        </p:nvSpPr>
        <p:spPr>
          <a:xfrm>
            <a:off x="261257" y="2892332"/>
            <a:ext cx="4831808"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It</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is a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Victorian</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novel</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written</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by</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Charles Dickens in 1854.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The</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novel</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is a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content-rich</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one</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that</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includes</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almost</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every</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social</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class</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of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the</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19th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century</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and</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the</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plot</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is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shaped</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around</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the</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struggle</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within</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those</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groups</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In</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Hard Times,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Dickens’s</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primary</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purpose</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is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to</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criticise</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Mr</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Thomas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Gradgrind’s</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rigid</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education</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system</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along</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with</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the</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adverse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effects</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 of </a:t>
            </a:r>
            <a:r>
              <a:rPr kumimoji="0" lang="tr-TR" sz="1800" b="0" i="0" u="none" strike="noStrike" kern="1200" cap="none" spc="0" normalizeH="0" baseline="0" noProof="0" dirty="0" err="1">
                <a:ln>
                  <a:noFill/>
                </a:ln>
                <a:solidFill>
                  <a:srgbClr val="FFFFFF"/>
                </a:solidFill>
                <a:effectLst/>
                <a:uLnTx/>
                <a:uFillTx/>
                <a:latin typeface="Avenir Next LT Pro" panose="020B0502020104020203"/>
                <a:ea typeface="+mn-ea"/>
                <a:cs typeface="+mn-cs"/>
              </a:rPr>
              <a:t>industrialisation</a:t>
            </a:r>
            <a:r>
              <a:rPr kumimoji="0" lang="tr-TR" sz="1800" b="0" i="0" u="none" strike="noStrike" kern="1200" cap="none" spc="0" normalizeH="0" baseline="0" noProof="0" dirty="0">
                <a:ln>
                  <a:noFill/>
                </a:ln>
                <a:solidFill>
                  <a:srgbClr val="FFFFFF"/>
                </a:solidFill>
                <a:effectLst/>
                <a:uLnTx/>
                <a:uFillTx/>
                <a:latin typeface="Avenir Next LT Pro" panose="020B0502020104020203"/>
                <a:ea typeface="+mn-ea"/>
                <a:cs typeface="+mn-cs"/>
              </a:rPr>
              <a:t>.</a:t>
            </a:r>
          </a:p>
        </p:txBody>
      </p:sp>
    </p:spTree>
    <p:extLst>
      <p:ext uri="{BB962C8B-B14F-4D97-AF65-F5344CB8AC3E}">
        <p14:creationId xmlns:p14="http://schemas.microsoft.com/office/powerpoint/2010/main" val="907608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858CB-9B59-25A0-A84E-4DA371857185}"/>
              </a:ext>
            </a:extLst>
          </p:cNvPr>
          <p:cNvSpPr>
            <a:spLocks noGrp="1"/>
          </p:cNvSpPr>
          <p:nvPr>
            <p:ph type="title"/>
          </p:nvPr>
        </p:nvSpPr>
        <p:spPr/>
        <p:txBody>
          <a:bodyPr/>
          <a:lstStyle/>
          <a:p>
            <a:r>
              <a:rPr lang="tr-TR" dirty="0"/>
              <a:t>EDUCATION</a:t>
            </a:r>
          </a:p>
        </p:txBody>
      </p:sp>
      <p:sp>
        <p:nvSpPr>
          <p:cNvPr id="3" name="İçerik Yer Tutucusu 2">
            <a:extLst>
              <a:ext uri="{FF2B5EF4-FFF2-40B4-BE49-F238E27FC236}">
                <a16:creationId xmlns:a16="http://schemas.microsoft.com/office/drawing/2014/main" id="{4B55065B-A9B6-6468-D70F-5E723F75E248}"/>
              </a:ext>
            </a:extLst>
          </p:cNvPr>
          <p:cNvSpPr>
            <a:spLocks noGrp="1"/>
          </p:cNvSpPr>
          <p:nvPr>
            <p:ph idx="1"/>
          </p:nvPr>
        </p:nvSpPr>
        <p:spPr/>
        <p:txBody>
          <a:bodyPr/>
          <a:lstStyle/>
          <a:p>
            <a:r>
              <a:rPr lang="tr-TR" dirty="0" err="1"/>
              <a:t>Chapter</a:t>
            </a:r>
            <a:r>
              <a:rPr lang="tr-TR" dirty="0"/>
              <a:t> 1«The </a:t>
            </a:r>
            <a:r>
              <a:rPr lang="tr-TR" dirty="0" err="1"/>
              <a:t>One</a:t>
            </a:r>
            <a:r>
              <a:rPr lang="tr-TR" dirty="0"/>
              <a:t> </a:t>
            </a:r>
            <a:r>
              <a:rPr lang="tr-TR" dirty="0" err="1"/>
              <a:t>Thing</a:t>
            </a:r>
            <a:r>
              <a:rPr lang="tr-TR" dirty="0"/>
              <a:t> </a:t>
            </a:r>
            <a:r>
              <a:rPr lang="tr-TR" dirty="0" err="1"/>
              <a:t>Needful</a:t>
            </a:r>
            <a:r>
              <a:rPr lang="tr-TR" dirty="0"/>
              <a:t>»</a:t>
            </a:r>
          </a:p>
          <a:p>
            <a:r>
              <a:rPr lang="tr-TR" dirty="0"/>
              <a:t>Thomas </a:t>
            </a:r>
            <a:r>
              <a:rPr lang="tr-TR" dirty="0" err="1"/>
              <a:t>Gradgrind</a:t>
            </a:r>
            <a:endParaRPr lang="tr-TR" dirty="0"/>
          </a:p>
          <a:p>
            <a:r>
              <a:rPr lang="tr-TR" dirty="0"/>
              <a:t>«Girl </a:t>
            </a:r>
            <a:r>
              <a:rPr lang="tr-TR" dirty="0" err="1"/>
              <a:t>number</a:t>
            </a:r>
            <a:r>
              <a:rPr lang="tr-TR" dirty="0"/>
              <a:t> </a:t>
            </a:r>
            <a:r>
              <a:rPr lang="tr-TR" dirty="0" err="1"/>
              <a:t>twenty</a:t>
            </a:r>
            <a:r>
              <a:rPr lang="tr-TR" dirty="0"/>
              <a:t>» (</a:t>
            </a:r>
            <a:r>
              <a:rPr lang="tr-TR" dirty="0" err="1"/>
              <a:t>facts</a:t>
            </a:r>
            <a:r>
              <a:rPr lang="tr-TR" dirty="0"/>
              <a:t> </a:t>
            </a:r>
            <a:r>
              <a:rPr lang="tr-TR" dirty="0" err="1"/>
              <a:t>vs</a:t>
            </a:r>
            <a:r>
              <a:rPr lang="tr-TR" dirty="0"/>
              <a:t> </a:t>
            </a:r>
            <a:r>
              <a:rPr lang="tr-TR" dirty="0" err="1"/>
              <a:t>fancy</a:t>
            </a:r>
            <a:r>
              <a:rPr lang="tr-TR" dirty="0"/>
              <a:t>) </a:t>
            </a:r>
          </a:p>
          <a:p>
            <a:r>
              <a:rPr lang="tr-TR" dirty="0"/>
              <a:t>p.86 »No, </a:t>
            </a:r>
            <a:r>
              <a:rPr lang="tr-TR" dirty="0" err="1"/>
              <a:t>Jupe</a:t>
            </a:r>
            <a:r>
              <a:rPr lang="tr-TR" dirty="0"/>
              <a:t>, </a:t>
            </a:r>
            <a:r>
              <a:rPr lang="tr-TR" dirty="0" err="1"/>
              <a:t>no</a:t>
            </a:r>
            <a:r>
              <a:rPr lang="tr-TR" dirty="0"/>
              <a:t>….»</a:t>
            </a:r>
          </a:p>
          <a:p>
            <a:r>
              <a:rPr lang="tr-TR" dirty="0"/>
              <a:t>P.87 </a:t>
            </a:r>
            <a:r>
              <a:rPr lang="tr-TR" dirty="0" err="1"/>
              <a:t>In</a:t>
            </a:r>
            <a:r>
              <a:rPr lang="tr-TR" dirty="0"/>
              <a:t> </a:t>
            </a:r>
            <a:r>
              <a:rPr lang="tr-TR" dirty="0" err="1"/>
              <a:t>some</a:t>
            </a:r>
            <a:r>
              <a:rPr lang="tr-TR" dirty="0"/>
              <a:t> </a:t>
            </a:r>
            <a:r>
              <a:rPr lang="tr-TR" dirty="0" err="1"/>
              <a:t>stages</a:t>
            </a:r>
            <a:r>
              <a:rPr lang="tr-TR" dirty="0"/>
              <a:t> of his </a:t>
            </a:r>
            <a:r>
              <a:rPr lang="tr-TR" dirty="0" err="1"/>
              <a:t>manufacture</a:t>
            </a:r>
            <a:r>
              <a:rPr lang="tr-TR" dirty="0"/>
              <a:t> of </a:t>
            </a:r>
            <a:r>
              <a:rPr lang="tr-TR" dirty="0" err="1"/>
              <a:t>human</a:t>
            </a:r>
            <a:r>
              <a:rPr lang="tr-TR" dirty="0"/>
              <a:t> </a:t>
            </a:r>
            <a:r>
              <a:rPr lang="tr-TR" dirty="0" err="1"/>
              <a:t>fabric</a:t>
            </a:r>
            <a:endParaRPr lang="tr-TR" dirty="0"/>
          </a:p>
          <a:p>
            <a:r>
              <a:rPr lang="tr-TR" dirty="0" err="1"/>
              <a:t>Chapter</a:t>
            </a:r>
            <a:r>
              <a:rPr lang="tr-TR" dirty="0"/>
              <a:t> 2 «</a:t>
            </a:r>
            <a:r>
              <a:rPr lang="tr-TR" dirty="0" err="1"/>
              <a:t>Murdering</a:t>
            </a:r>
            <a:r>
              <a:rPr lang="tr-TR" dirty="0"/>
              <a:t> </a:t>
            </a:r>
            <a:r>
              <a:rPr lang="tr-TR" dirty="0" err="1"/>
              <a:t>the</a:t>
            </a:r>
            <a:r>
              <a:rPr lang="tr-TR" dirty="0"/>
              <a:t> </a:t>
            </a:r>
            <a:r>
              <a:rPr lang="tr-TR" dirty="0" err="1"/>
              <a:t>Innocents</a:t>
            </a:r>
            <a:r>
              <a:rPr lang="tr-TR" dirty="0"/>
              <a:t>»</a:t>
            </a:r>
          </a:p>
          <a:p>
            <a:r>
              <a:rPr lang="tr-TR" dirty="0" err="1"/>
              <a:t>Chapter</a:t>
            </a:r>
            <a:r>
              <a:rPr lang="tr-TR" dirty="0"/>
              <a:t> VIII «</a:t>
            </a:r>
            <a:r>
              <a:rPr lang="tr-TR" dirty="0" err="1"/>
              <a:t>Never</a:t>
            </a:r>
            <a:r>
              <a:rPr lang="tr-TR" dirty="0"/>
              <a:t> </a:t>
            </a:r>
            <a:r>
              <a:rPr lang="tr-TR" dirty="0" err="1"/>
              <a:t>Wonder</a:t>
            </a:r>
            <a:r>
              <a:rPr lang="tr-TR" dirty="0"/>
              <a:t>» p.47-48</a:t>
            </a:r>
          </a:p>
          <a:p>
            <a:r>
              <a:rPr lang="tr-TR" dirty="0"/>
              <a:t>«</a:t>
            </a:r>
            <a:r>
              <a:rPr lang="tr-TR" dirty="0" err="1"/>
              <a:t>Sissy’s</a:t>
            </a:r>
            <a:r>
              <a:rPr lang="tr-TR" dirty="0"/>
              <a:t> </a:t>
            </a:r>
            <a:r>
              <a:rPr lang="tr-TR" dirty="0" err="1"/>
              <a:t>Progress</a:t>
            </a:r>
            <a:r>
              <a:rPr lang="tr-TR" dirty="0"/>
              <a:t>»</a:t>
            </a:r>
          </a:p>
        </p:txBody>
      </p:sp>
      <p:sp>
        <p:nvSpPr>
          <p:cNvPr id="4" name="Metin Yer Tutucusu 3">
            <a:extLst>
              <a:ext uri="{FF2B5EF4-FFF2-40B4-BE49-F238E27FC236}">
                <a16:creationId xmlns:a16="http://schemas.microsoft.com/office/drawing/2014/main" id="{2F92A99E-04F3-94ED-3553-676FCF3D05BA}"/>
              </a:ext>
            </a:extLst>
          </p:cNvPr>
          <p:cNvSpPr>
            <a:spLocks noGrp="1"/>
          </p:cNvSpPr>
          <p:nvPr>
            <p:ph type="body" sz="half" idx="2"/>
          </p:nvPr>
        </p:nvSpPr>
        <p:spPr/>
        <p:txBody>
          <a:bodyPr/>
          <a:lstStyle/>
          <a:p>
            <a:endParaRPr lang="tr-TR" dirty="0"/>
          </a:p>
          <a:p>
            <a:endParaRPr lang="tr-TR" dirty="0"/>
          </a:p>
          <a:p>
            <a:r>
              <a:rPr lang="tr-TR" dirty="0"/>
              <a:t>«</a:t>
            </a:r>
            <a:r>
              <a:rPr lang="tr-TR" dirty="0" err="1"/>
              <a:t>Facts</a:t>
            </a:r>
            <a:r>
              <a:rPr lang="tr-TR" dirty="0"/>
              <a:t> </a:t>
            </a:r>
            <a:r>
              <a:rPr lang="tr-TR" dirty="0" err="1"/>
              <a:t>alone</a:t>
            </a:r>
            <a:r>
              <a:rPr lang="tr-TR" dirty="0"/>
              <a:t> </a:t>
            </a:r>
            <a:r>
              <a:rPr lang="tr-TR" dirty="0" err="1"/>
              <a:t>are</a:t>
            </a:r>
            <a:r>
              <a:rPr lang="tr-TR" dirty="0"/>
              <a:t> </a:t>
            </a:r>
            <a:r>
              <a:rPr lang="tr-TR" dirty="0" err="1"/>
              <a:t>wanted</a:t>
            </a:r>
            <a:r>
              <a:rPr lang="tr-TR" dirty="0"/>
              <a:t> in life. </a:t>
            </a:r>
            <a:r>
              <a:rPr lang="tr-TR" dirty="0" err="1"/>
              <a:t>Plant</a:t>
            </a:r>
            <a:r>
              <a:rPr lang="tr-TR" dirty="0"/>
              <a:t> </a:t>
            </a:r>
            <a:r>
              <a:rPr lang="tr-TR" dirty="0" err="1"/>
              <a:t>nothing</a:t>
            </a:r>
            <a:r>
              <a:rPr lang="tr-TR" dirty="0"/>
              <a:t> else, </a:t>
            </a:r>
            <a:r>
              <a:rPr lang="tr-TR" dirty="0" err="1"/>
              <a:t>and</a:t>
            </a:r>
            <a:r>
              <a:rPr lang="tr-TR" dirty="0"/>
              <a:t> </a:t>
            </a:r>
            <a:r>
              <a:rPr lang="tr-TR" dirty="0" err="1"/>
              <a:t>root</a:t>
            </a:r>
            <a:r>
              <a:rPr lang="tr-TR" dirty="0"/>
              <a:t> </a:t>
            </a:r>
            <a:r>
              <a:rPr lang="tr-TR" dirty="0" err="1"/>
              <a:t>out</a:t>
            </a:r>
            <a:r>
              <a:rPr lang="tr-TR" dirty="0"/>
              <a:t> </a:t>
            </a:r>
            <a:r>
              <a:rPr lang="tr-TR" dirty="0" err="1"/>
              <a:t>everything</a:t>
            </a:r>
            <a:r>
              <a:rPr lang="tr-TR" dirty="0"/>
              <a:t> else.»</a:t>
            </a:r>
          </a:p>
        </p:txBody>
      </p:sp>
    </p:spTree>
    <p:extLst>
      <p:ext uri="{BB962C8B-B14F-4D97-AF65-F5344CB8AC3E}">
        <p14:creationId xmlns:p14="http://schemas.microsoft.com/office/powerpoint/2010/main" val="1045496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52E880-7DD2-DC32-74B3-E62D24B0F624}"/>
              </a:ext>
            </a:extLst>
          </p:cNvPr>
          <p:cNvSpPr>
            <a:spLocks noGrp="1"/>
          </p:cNvSpPr>
          <p:nvPr>
            <p:ph idx="1"/>
          </p:nvPr>
        </p:nvSpPr>
        <p:spPr/>
        <p:txBody>
          <a:bodyPr>
            <a:normAutofit lnSpcReduction="10000"/>
          </a:bodyPr>
          <a:lstStyle/>
          <a:p>
            <a:r>
              <a:rPr lang="tr-TR" dirty="0"/>
              <a:t>P.6 «</a:t>
            </a:r>
            <a:r>
              <a:rPr lang="tr-TR" dirty="0" err="1"/>
              <a:t>The</a:t>
            </a:r>
            <a:r>
              <a:rPr lang="tr-TR" dirty="0"/>
              <a:t> </a:t>
            </a:r>
            <a:r>
              <a:rPr lang="tr-TR" dirty="0" err="1"/>
              <a:t>murdering</a:t>
            </a:r>
            <a:r>
              <a:rPr lang="tr-TR" dirty="0"/>
              <a:t> </a:t>
            </a:r>
            <a:r>
              <a:rPr lang="tr-TR" dirty="0" err="1"/>
              <a:t>the</a:t>
            </a:r>
            <a:r>
              <a:rPr lang="tr-TR" dirty="0"/>
              <a:t> </a:t>
            </a:r>
            <a:r>
              <a:rPr lang="tr-TR" dirty="0" err="1"/>
              <a:t>innocents</a:t>
            </a:r>
            <a:r>
              <a:rPr lang="tr-TR" dirty="0"/>
              <a:t>»</a:t>
            </a:r>
          </a:p>
          <a:p>
            <a:r>
              <a:rPr lang="tr-TR" dirty="0"/>
              <a:t>He </a:t>
            </a:r>
            <a:r>
              <a:rPr lang="tr-TR" dirty="0" err="1"/>
              <a:t>seemed</a:t>
            </a:r>
            <a:r>
              <a:rPr lang="tr-TR" dirty="0"/>
              <a:t> a </a:t>
            </a:r>
            <a:r>
              <a:rPr lang="tr-TR" dirty="0" err="1"/>
              <a:t>galvanizing</a:t>
            </a:r>
            <a:r>
              <a:rPr lang="tr-TR" dirty="0"/>
              <a:t> </a:t>
            </a:r>
            <a:r>
              <a:rPr lang="tr-TR" dirty="0" err="1"/>
              <a:t>apparatus</a:t>
            </a:r>
            <a:r>
              <a:rPr lang="tr-TR" dirty="0"/>
              <a:t>, </a:t>
            </a:r>
            <a:r>
              <a:rPr lang="tr-TR" dirty="0" err="1"/>
              <a:t>too</a:t>
            </a:r>
            <a:r>
              <a:rPr lang="tr-TR" dirty="0"/>
              <a:t>, </a:t>
            </a:r>
            <a:r>
              <a:rPr lang="tr-TR" dirty="0" err="1"/>
              <a:t>charged</a:t>
            </a:r>
            <a:r>
              <a:rPr lang="tr-TR" dirty="0"/>
              <a:t> </a:t>
            </a:r>
            <a:r>
              <a:rPr lang="tr-TR" dirty="0" err="1"/>
              <a:t>with</a:t>
            </a:r>
            <a:r>
              <a:rPr lang="tr-TR" dirty="0"/>
              <a:t> a grim </a:t>
            </a:r>
            <a:r>
              <a:rPr lang="tr-TR" dirty="0" err="1"/>
              <a:t>mechanical</a:t>
            </a:r>
            <a:r>
              <a:rPr lang="tr-TR" dirty="0"/>
              <a:t> </a:t>
            </a:r>
            <a:r>
              <a:rPr lang="tr-TR" dirty="0" err="1"/>
              <a:t>substitute</a:t>
            </a:r>
            <a:r>
              <a:rPr lang="tr-TR" dirty="0"/>
              <a:t> </a:t>
            </a:r>
            <a:r>
              <a:rPr lang="tr-TR" dirty="0" err="1"/>
              <a:t>for</a:t>
            </a:r>
            <a:r>
              <a:rPr lang="tr-TR" dirty="0"/>
              <a:t> tender </a:t>
            </a:r>
            <a:r>
              <a:rPr lang="tr-TR" dirty="0" err="1"/>
              <a:t>young</a:t>
            </a:r>
            <a:r>
              <a:rPr lang="tr-TR" dirty="0"/>
              <a:t> </a:t>
            </a:r>
            <a:r>
              <a:rPr lang="tr-TR" dirty="0" err="1"/>
              <a:t>imaginations</a:t>
            </a:r>
            <a:r>
              <a:rPr lang="tr-TR" dirty="0"/>
              <a:t> </a:t>
            </a:r>
            <a:r>
              <a:rPr lang="tr-TR" dirty="0" err="1"/>
              <a:t>that</a:t>
            </a:r>
            <a:r>
              <a:rPr lang="tr-TR" dirty="0"/>
              <a:t> </a:t>
            </a:r>
            <a:r>
              <a:rPr lang="tr-TR" dirty="0" err="1"/>
              <a:t>were</a:t>
            </a:r>
            <a:r>
              <a:rPr lang="tr-TR" dirty="0"/>
              <a:t> </a:t>
            </a:r>
            <a:r>
              <a:rPr lang="tr-TR" dirty="0" err="1"/>
              <a:t>to</a:t>
            </a:r>
            <a:r>
              <a:rPr lang="tr-TR" dirty="0"/>
              <a:t> be </a:t>
            </a:r>
            <a:r>
              <a:rPr lang="tr-TR" dirty="0" err="1"/>
              <a:t>stormed</a:t>
            </a:r>
            <a:r>
              <a:rPr lang="tr-TR" dirty="0"/>
              <a:t> </a:t>
            </a:r>
            <a:r>
              <a:rPr lang="tr-TR" dirty="0" err="1"/>
              <a:t>away</a:t>
            </a:r>
            <a:r>
              <a:rPr lang="tr-TR" dirty="0"/>
              <a:t>. P.6</a:t>
            </a:r>
          </a:p>
          <a:p>
            <a:r>
              <a:rPr lang="tr-TR" dirty="0" err="1"/>
              <a:t>The</a:t>
            </a:r>
            <a:r>
              <a:rPr lang="tr-TR" dirty="0"/>
              <a:t> </a:t>
            </a:r>
            <a:r>
              <a:rPr lang="tr-TR" dirty="0" err="1"/>
              <a:t>square</a:t>
            </a:r>
            <a:r>
              <a:rPr lang="tr-TR" dirty="0"/>
              <a:t> </a:t>
            </a:r>
            <a:r>
              <a:rPr lang="tr-TR" dirty="0" err="1"/>
              <a:t>finger</a:t>
            </a:r>
            <a:endParaRPr lang="tr-TR" dirty="0"/>
          </a:p>
          <a:p>
            <a:r>
              <a:rPr lang="tr-TR" dirty="0"/>
              <a:t>P.206 </a:t>
            </a:r>
            <a:r>
              <a:rPr lang="tr-TR" dirty="0" err="1"/>
              <a:t>some</a:t>
            </a:r>
            <a:r>
              <a:rPr lang="tr-TR" dirty="0"/>
              <a:t> </a:t>
            </a:r>
            <a:r>
              <a:rPr lang="tr-TR" dirty="0" err="1"/>
              <a:t>persons</a:t>
            </a:r>
            <a:r>
              <a:rPr lang="tr-TR" dirty="0"/>
              <a:t> </a:t>
            </a:r>
            <a:r>
              <a:rPr lang="tr-TR" dirty="0" err="1"/>
              <a:t>hold</a:t>
            </a:r>
            <a:r>
              <a:rPr lang="tr-TR" dirty="0"/>
              <a:t> </a:t>
            </a:r>
            <a:r>
              <a:rPr lang="tr-TR" dirty="0" err="1"/>
              <a:t>that</a:t>
            </a:r>
            <a:r>
              <a:rPr lang="tr-TR" dirty="0"/>
              <a:t> </a:t>
            </a:r>
            <a:r>
              <a:rPr lang="tr-TR" dirty="0" err="1"/>
              <a:t>there</a:t>
            </a:r>
            <a:r>
              <a:rPr lang="tr-TR" dirty="0"/>
              <a:t> is a </a:t>
            </a:r>
            <a:r>
              <a:rPr lang="tr-TR" dirty="0" err="1"/>
              <a:t>wisdom</a:t>
            </a:r>
            <a:r>
              <a:rPr lang="tr-TR" dirty="0"/>
              <a:t> of </a:t>
            </a:r>
            <a:r>
              <a:rPr lang="tr-TR" dirty="0" err="1"/>
              <a:t>the</a:t>
            </a:r>
            <a:r>
              <a:rPr lang="tr-TR" dirty="0"/>
              <a:t> </a:t>
            </a:r>
            <a:r>
              <a:rPr lang="tr-TR" dirty="0" err="1"/>
              <a:t>Head</a:t>
            </a:r>
            <a:r>
              <a:rPr lang="tr-TR" dirty="0"/>
              <a:t>, </a:t>
            </a:r>
            <a:r>
              <a:rPr lang="tr-TR" dirty="0" err="1"/>
              <a:t>and</a:t>
            </a:r>
            <a:r>
              <a:rPr lang="tr-TR" dirty="0"/>
              <a:t> </a:t>
            </a:r>
            <a:r>
              <a:rPr lang="tr-TR" dirty="0" err="1"/>
              <a:t>there</a:t>
            </a:r>
            <a:r>
              <a:rPr lang="tr-TR" dirty="0"/>
              <a:t> is a </a:t>
            </a:r>
            <a:r>
              <a:rPr lang="tr-TR" dirty="0" err="1"/>
              <a:t>wisdom</a:t>
            </a:r>
            <a:r>
              <a:rPr lang="tr-TR" dirty="0"/>
              <a:t> of </a:t>
            </a:r>
            <a:r>
              <a:rPr lang="tr-TR" dirty="0" err="1"/>
              <a:t>the</a:t>
            </a:r>
            <a:r>
              <a:rPr lang="tr-TR" dirty="0"/>
              <a:t> </a:t>
            </a:r>
            <a:r>
              <a:rPr lang="tr-TR" dirty="0" err="1"/>
              <a:t>Heart</a:t>
            </a:r>
            <a:r>
              <a:rPr lang="tr-TR" dirty="0"/>
              <a:t>. I </a:t>
            </a:r>
            <a:r>
              <a:rPr lang="tr-TR" dirty="0" err="1"/>
              <a:t>have</a:t>
            </a:r>
            <a:r>
              <a:rPr lang="tr-TR" dirty="0"/>
              <a:t> not </a:t>
            </a:r>
            <a:r>
              <a:rPr lang="tr-TR" dirty="0" err="1"/>
              <a:t>supposed</a:t>
            </a:r>
            <a:r>
              <a:rPr lang="tr-TR" dirty="0"/>
              <a:t> </a:t>
            </a:r>
            <a:r>
              <a:rPr lang="tr-TR" dirty="0" err="1"/>
              <a:t>so</a:t>
            </a:r>
            <a:r>
              <a:rPr lang="tr-TR" dirty="0"/>
              <a:t>; but, as I </a:t>
            </a:r>
            <a:r>
              <a:rPr lang="tr-TR" dirty="0" err="1"/>
              <a:t>have</a:t>
            </a:r>
            <a:r>
              <a:rPr lang="tr-TR" dirty="0"/>
              <a:t> </a:t>
            </a:r>
            <a:r>
              <a:rPr lang="tr-TR" dirty="0" err="1"/>
              <a:t>said</a:t>
            </a:r>
            <a:r>
              <a:rPr lang="tr-TR" dirty="0"/>
              <a:t>, I </a:t>
            </a:r>
            <a:r>
              <a:rPr lang="tr-TR" dirty="0" err="1"/>
              <a:t>mistrust</a:t>
            </a:r>
            <a:r>
              <a:rPr lang="tr-TR" dirty="0"/>
              <a:t> </a:t>
            </a:r>
            <a:r>
              <a:rPr lang="tr-TR" dirty="0" err="1"/>
              <a:t>myself</a:t>
            </a:r>
            <a:r>
              <a:rPr lang="tr-TR" dirty="0"/>
              <a:t> </a:t>
            </a:r>
            <a:r>
              <a:rPr lang="tr-TR" dirty="0" err="1"/>
              <a:t>now</a:t>
            </a:r>
            <a:r>
              <a:rPr lang="tr-TR" dirty="0"/>
              <a:t>. I </a:t>
            </a:r>
            <a:r>
              <a:rPr lang="tr-TR" dirty="0" err="1"/>
              <a:t>have</a:t>
            </a:r>
            <a:r>
              <a:rPr lang="tr-TR" dirty="0"/>
              <a:t> </a:t>
            </a:r>
            <a:r>
              <a:rPr lang="tr-TR" dirty="0" err="1"/>
              <a:t>supposed</a:t>
            </a:r>
            <a:r>
              <a:rPr lang="tr-TR" dirty="0"/>
              <a:t> </a:t>
            </a:r>
            <a:r>
              <a:rPr lang="tr-TR" dirty="0" err="1"/>
              <a:t>the</a:t>
            </a:r>
            <a:r>
              <a:rPr lang="tr-TR" dirty="0"/>
              <a:t> </a:t>
            </a:r>
            <a:r>
              <a:rPr lang="tr-TR" dirty="0" err="1"/>
              <a:t>head</a:t>
            </a:r>
            <a:r>
              <a:rPr lang="tr-TR" dirty="0"/>
              <a:t> </a:t>
            </a:r>
            <a:r>
              <a:rPr lang="tr-TR" dirty="0" err="1"/>
              <a:t>to</a:t>
            </a:r>
            <a:r>
              <a:rPr lang="tr-TR" dirty="0"/>
              <a:t> be </a:t>
            </a:r>
            <a:r>
              <a:rPr lang="tr-TR" dirty="0" err="1"/>
              <a:t>all-sufficient.It</a:t>
            </a:r>
            <a:r>
              <a:rPr lang="tr-TR" dirty="0"/>
              <a:t> </a:t>
            </a:r>
            <a:r>
              <a:rPr lang="tr-TR" dirty="0" err="1"/>
              <a:t>may</a:t>
            </a:r>
            <a:r>
              <a:rPr lang="tr-TR" dirty="0"/>
              <a:t> not be </a:t>
            </a:r>
            <a:r>
              <a:rPr lang="tr-TR" dirty="0" err="1"/>
              <a:t>all-sufficient</a:t>
            </a:r>
            <a:r>
              <a:rPr lang="tr-TR" dirty="0"/>
              <a:t>; how can I </a:t>
            </a:r>
            <a:r>
              <a:rPr lang="tr-TR" dirty="0" err="1"/>
              <a:t>venture</a:t>
            </a:r>
            <a:r>
              <a:rPr lang="tr-TR" dirty="0"/>
              <a:t> </a:t>
            </a:r>
            <a:r>
              <a:rPr lang="tr-TR" dirty="0" err="1"/>
              <a:t>this</a:t>
            </a:r>
            <a:r>
              <a:rPr lang="tr-TR" dirty="0"/>
              <a:t> </a:t>
            </a:r>
            <a:r>
              <a:rPr lang="tr-TR" dirty="0" err="1"/>
              <a:t>morning</a:t>
            </a:r>
            <a:r>
              <a:rPr lang="tr-TR" dirty="0"/>
              <a:t> </a:t>
            </a:r>
            <a:r>
              <a:rPr lang="tr-TR" dirty="0" err="1"/>
              <a:t>to</a:t>
            </a:r>
            <a:r>
              <a:rPr lang="tr-TR" dirty="0"/>
              <a:t> say it is…</a:t>
            </a:r>
          </a:p>
          <a:p>
            <a:r>
              <a:rPr lang="tr-TR" dirty="0" err="1"/>
              <a:t>What</a:t>
            </a:r>
            <a:r>
              <a:rPr lang="tr-TR" dirty="0"/>
              <a:t> </a:t>
            </a:r>
            <a:r>
              <a:rPr lang="tr-TR" dirty="0" err="1"/>
              <a:t>the</a:t>
            </a:r>
            <a:r>
              <a:rPr lang="tr-TR" dirty="0"/>
              <a:t> </a:t>
            </a:r>
            <a:r>
              <a:rPr lang="tr-TR" dirty="0" err="1"/>
              <a:t>Head</a:t>
            </a:r>
            <a:r>
              <a:rPr lang="tr-TR" dirty="0"/>
              <a:t> </a:t>
            </a:r>
            <a:r>
              <a:rPr lang="tr-TR" dirty="0" err="1"/>
              <a:t>left</a:t>
            </a:r>
            <a:r>
              <a:rPr lang="tr-TR" dirty="0"/>
              <a:t> </a:t>
            </a:r>
            <a:r>
              <a:rPr lang="tr-TR" dirty="0" err="1"/>
              <a:t>undone</a:t>
            </a:r>
            <a:r>
              <a:rPr lang="tr-TR" dirty="0"/>
              <a:t> </a:t>
            </a:r>
            <a:r>
              <a:rPr lang="tr-TR" dirty="0" err="1"/>
              <a:t>and</a:t>
            </a:r>
            <a:r>
              <a:rPr lang="tr-TR" dirty="0"/>
              <a:t> </a:t>
            </a:r>
            <a:r>
              <a:rPr lang="tr-TR" dirty="0" err="1"/>
              <a:t>could</a:t>
            </a:r>
            <a:r>
              <a:rPr lang="tr-TR" dirty="0"/>
              <a:t> not do, </a:t>
            </a:r>
            <a:r>
              <a:rPr lang="tr-TR" dirty="0" err="1"/>
              <a:t>the</a:t>
            </a:r>
            <a:r>
              <a:rPr lang="tr-TR" dirty="0"/>
              <a:t> </a:t>
            </a:r>
            <a:r>
              <a:rPr lang="tr-TR" dirty="0" err="1"/>
              <a:t>Heart</a:t>
            </a:r>
            <a:r>
              <a:rPr lang="tr-TR" dirty="0"/>
              <a:t> </a:t>
            </a:r>
            <a:r>
              <a:rPr lang="tr-TR" dirty="0" err="1"/>
              <a:t>may</a:t>
            </a:r>
            <a:r>
              <a:rPr lang="tr-TR" dirty="0"/>
              <a:t> </a:t>
            </a:r>
            <a:r>
              <a:rPr lang="tr-TR" dirty="0" err="1"/>
              <a:t>have</a:t>
            </a:r>
            <a:r>
              <a:rPr lang="tr-TR" dirty="0"/>
              <a:t> </a:t>
            </a:r>
            <a:r>
              <a:rPr lang="tr-TR" dirty="0" err="1"/>
              <a:t>been</a:t>
            </a:r>
            <a:r>
              <a:rPr lang="tr-TR" dirty="0"/>
              <a:t> </a:t>
            </a:r>
            <a:r>
              <a:rPr lang="tr-TR" dirty="0" err="1"/>
              <a:t>doing</a:t>
            </a:r>
            <a:r>
              <a:rPr lang="tr-TR" dirty="0"/>
              <a:t> </a:t>
            </a:r>
            <a:r>
              <a:rPr lang="tr-TR" dirty="0" err="1"/>
              <a:t>silently</a:t>
            </a:r>
            <a:r>
              <a:rPr lang="tr-TR" dirty="0"/>
              <a:t>. </a:t>
            </a:r>
          </a:p>
        </p:txBody>
      </p:sp>
      <p:sp>
        <p:nvSpPr>
          <p:cNvPr id="4" name="Metin Yer Tutucusu 3">
            <a:extLst>
              <a:ext uri="{FF2B5EF4-FFF2-40B4-BE49-F238E27FC236}">
                <a16:creationId xmlns:a16="http://schemas.microsoft.com/office/drawing/2014/main" id="{47CBD6C0-0B72-6A0F-745D-339ECF5458E3}"/>
              </a:ext>
            </a:extLst>
          </p:cNvPr>
          <p:cNvSpPr>
            <a:spLocks noGrp="1"/>
          </p:cNvSpPr>
          <p:nvPr>
            <p:ph type="body" sz="half" idx="2"/>
          </p:nvPr>
        </p:nvSpPr>
        <p:spPr/>
        <p:txBody>
          <a:bodyPr/>
          <a:lstStyle/>
          <a:p>
            <a:r>
              <a:rPr lang="tr-TR" dirty="0" err="1"/>
              <a:t>Mr</a:t>
            </a:r>
            <a:r>
              <a:rPr lang="tr-TR" dirty="0"/>
              <a:t>. Thomas </a:t>
            </a:r>
            <a:r>
              <a:rPr lang="tr-TR" dirty="0" err="1"/>
              <a:t>Gradgrind</a:t>
            </a:r>
            <a:endParaRPr lang="tr-TR" dirty="0"/>
          </a:p>
        </p:txBody>
      </p:sp>
    </p:spTree>
    <p:extLst>
      <p:ext uri="{BB962C8B-B14F-4D97-AF65-F5344CB8AC3E}">
        <p14:creationId xmlns:p14="http://schemas.microsoft.com/office/powerpoint/2010/main" val="2562258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CE058D-249B-DA47-8CA9-7E0554DDA2AF}"/>
              </a:ext>
            </a:extLst>
          </p:cNvPr>
          <p:cNvSpPr>
            <a:spLocks noGrp="1"/>
          </p:cNvSpPr>
          <p:nvPr>
            <p:ph type="title"/>
          </p:nvPr>
        </p:nvSpPr>
        <p:spPr/>
        <p:txBody>
          <a:bodyPr/>
          <a:lstStyle/>
          <a:p>
            <a:r>
              <a:rPr lang="tr-TR" dirty="0"/>
              <a:t>MARRIAGE</a:t>
            </a:r>
          </a:p>
        </p:txBody>
      </p:sp>
      <p:sp>
        <p:nvSpPr>
          <p:cNvPr id="3" name="İçerik Yer Tutucusu 2">
            <a:extLst>
              <a:ext uri="{FF2B5EF4-FFF2-40B4-BE49-F238E27FC236}">
                <a16:creationId xmlns:a16="http://schemas.microsoft.com/office/drawing/2014/main" id="{912E2809-F4F1-1B03-3B89-0B6C7AF58B5D}"/>
              </a:ext>
            </a:extLst>
          </p:cNvPr>
          <p:cNvSpPr>
            <a:spLocks noGrp="1"/>
          </p:cNvSpPr>
          <p:nvPr>
            <p:ph idx="1"/>
          </p:nvPr>
        </p:nvSpPr>
        <p:spPr/>
        <p:txBody>
          <a:bodyPr/>
          <a:lstStyle/>
          <a:p>
            <a:r>
              <a:rPr lang="tr-TR" dirty="0" err="1"/>
              <a:t>Marriage</a:t>
            </a:r>
            <a:r>
              <a:rPr lang="tr-TR" dirty="0"/>
              <a:t> as a </a:t>
            </a:r>
            <a:r>
              <a:rPr lang="tr-TR" dirty="0" err="1"/>
              <a:t>calculation</a:t>
            </a:r>
            <a:r>
              <a:rPr lang="tr-TR" dirty="0"/>
              <a:t> </a:t>
            </a:r>
            <a:r>
              <a:rPr lang="tr-TR" dirty="0" err="1"/>
              <a:t>and</a:t>
            </a:r>
            <a:r>
              <a:rPr lang="tr-TR" dirty="0"/>
              <a:t>/</a:t>
            </a:r>
            <a:r>
              <a:rPr lang="tr-TR" dirty="0" err="1"/>
              <a:t>or</a:t>
            </a:r>
            <a:r>
              <a:rPr lang="tr-TR" dirty="0"/>
              <a:t> </a:t>
            </a:r>
            <a:r>
              <a:rPr lang="tr-TR" dirty="0" err="1"/>
              <a:t>contract</a:t>
            </a:r>
            <a:r>
              <a:rPr lang="tr-TR" dirty="0"/>
              <a:t>. p.93</a:t>
            </a:r>
          </a:p>
          <a:p>
            <a:r>
              <a:rPr lang="tr-TR" dirty="0" err="1"/>
              <a:t>Family</a:t>
            </a:r>
            <a:r>
              <a:rPr lang="tr-TR" dirty="0"/>
              <a:t> </a:t>
            </a:r>
            <a:r>
              <a:rPr lang="tr-TR" dirty="0" err="1"/>
              <a:t>institution</a:t>
            </a:r>
            <a:r>
              <a:rPr lang="tr-TR" dirty="0"/>
              <a:t> p.72</a:t>
            </a:r>
          </a:p>
          <a:p>
            <a:r>
              <a:rPr lang="tr-TR" dirty="0" err="1"/>
              <a:t>Mr</a:t>
            </a:r>
            <a:r>
              <a:rPr lang="tr-TR" dirty="0"/>
              <a:t>. &amp;</a:t>
            </a:r>
            <a:r>
              <a:rPr lang="tr-TR" dirty="0" err="1"/>
              <a:t>Mrs</a:t>
            </a:r>
            <a:r>
              <a:rPr lang="tr-TR" dirty="0"/>
              <a:t>. </a:t>
            </a:r>
            <a:r>
              <a:rPr lang="tr-TR" dirty="0" err="1"/>
              <a:t>Gradgrind</a:t>
            </a:r>
            <a:endParaRPr lang="tr-TR" dirty="0"/>
          </a:p>
          <a:p>
            <a:r>
              <a:rPr lang="tr-TR" dirty="0"/>
              <a:t>Stephen </a:t>
            </a:r>
            <a:r>
              <a:rPr lang="tr-TR" dirty="0" err="1"/>
              <a:t>Blackpool</a:t>
            </a:r>
            <a:r>
              <a:rPr lang="tr-TR" dirty="0"/>
              <a:t> </a:t>
            </a:r>
            <a:r>
              <a:rPr lang="tr-TR" dirty="0" err="1"/>
              <a:t>and</a:t>
            </a:r>
            <a:r>
              <a:rPr lang="tr-TR" dirty="0"/>
              <a:t> his </a:t>
            </a:r>
            <a:r>
              <a:rPr lang="tr-TR" dirty="0" err="1"/>
              <a:t>wife</a:t>
            </a:r>
            <a:endParaRPr lang="tr-TR" dirty="0"/>
          </a:p>
          <a:p>
            <a:r>
              <a:rPr lang="tr-TR" dirty="0" err="1"/>
              <a:t>Bounderby</a:t>
            </a:r>
            <a:r>
              <a:rPr lang="tr-TR" dirty="0"/>
              <a:t> &amp;</a:t>
            </a:r>
            <a:r>
              <a:rPr lang="tr-TR" dirty="0" err="1"/>
              <a:t>Louisa</a:t>
            </a:r>
            <a:endParaRPr lang="tr-TR" dirty="0"/>
          </a:p>
        </p:txBody>
      </p:sp>
      <p:sp>
        <p:nvSpPr>
          <p:cNvPr id="4" name="Metin Yer Tutucusu 3">
            <a:extLst>
              <a:ext uri="{FF2B5EF4-FFF2-40B4-BE49-F238E27FC236}">
                <a16:creationId xmlns:a16="http://schemas.microsoft.com/office/drawing/2014/main" id="{7A1E1EB0-4650-184F-B6C7-FF8AA3C7C5F5}"/>
              </a:ext>
            </a:extLst>
          </p:cNvPr>
          <p:cNvSpPr>
            <a:spLocks noGrp="1"/>
          </p:cNvSpPr>
          <p:nvPr>
            <p:ph type="body" sz="half" idx="2"/>
          </p:nvPr>
        </p:nvSpPr>
        <p:spPr/>
        <p:txBody>
          <a:bodyPr/>
          <a:lstStyle/>
          <a:p>
            <a:r>
              <a:rPr lang="tr-TR" dirty="0"/>
              <a:t>«</a:t>
            </a:r>
            <a:r>
              <a:rPr lang="tr-TR" dirty="0" err="1"/>
              <a:t>Dress</a:t>
            </a:r>
            <a:r>
              <a:rPr lang="tr-TR" dirty="0"/>
              <a:t> </a:t>
            </a:r>
            <a:r>
              <a:rPr lang="tr-TR" dirty="0" err="1"/>
              <a:t>were</a:t>
            </a:r>
            <a:r>
              <a:rPr lang="tr-TR" dirty="0"/>
              <a:t> </a:t>
            </a:r>
            <a:r>
              <a:rPr lang="tr-TR" dirty="0" err="1"/>
              <a:t>made</a:t>
            </a:r>
            <a:r>
              <a:rPr lang="tr-TR" dirty="0"/>
              <a:t>, </a:t>
            </a:r>
            <a:r>
              <a:rPr lang="tr-TR" dirty="0" err="1"/>
              <a:t>jewellry</a:t>
            </a:r>
            <a:r>
              <a:rPr lang="tr-TR" dirty="0"/>
              <a:t> </a:t>
            </a:r>
            <a:r>
              <a:rPr lang="tr-TR" dirty="0" err="1"/>
              <a:t>was</a:t>
            </a:r>
            <a:r>
              <a:rPr lang="tr-TR" dirty="0"/>
              <a:t> </a:t>
            </a:r>
            <a:r>
              <a:rPr lang="tr-TR" dirty="0" err="1"/>
              <a:t>made,cakes</a:t>
            </a:r>
            <a:r>
              <a:rPr lang="tr-TR" dirty="0"/>
              <a:t> </a:t>
            </a:r>
            <a:r>
              <a:rPr lang="tr-TR" dirty="0" err="1"/>
              <a:t>and</a:t>
            </a:r>
            <a:r>
              <a:rPr lang="tr-TR" dirty="0"/>
              <a:t> </a:t>
            </a:r>
            <a:r>
              <a:rPr lang="tr-TR" dirty="0" err="1"/>
              <a:t>glowes</a:t>
            </a:r>
            <a:r>
              <a:rPr lang="tr-TR" dirty="0"/>
              <a:t> </a:t>
            </a:r>
            <a:r>
              <a:rPr lang="tr-TR" dirty="0" err="1"/>
              <a:t>were</a:t>
            </a:r>
            <a:r>
              <a:rPr lang="tr-TR" dirty="0"/>
              <a:t> </a:t>
            </a:r>
            <a:r>
              <a:rPr lang="tr-TR" dirty="0" err="1"/>
              <a:t>made</a:t>
            </a:r>
            <a:r>
              <a:rPr lang="tr-TR" dirty="0"/>
              <a:t>, </a:t>
            </a:r>
            <a:r>
              <a:rPr lang="tr-TR" dirty="0" err="1"/>
              <a:t>settlements</a:t>
            </a:r>
            <a:r>
              <a:rPr lang="tr-TR" dirty="0"/>
              <a:t> </a:t>
            </a:r>
            <a:r>
              <a:rPr lang="tr-TR" dirty="0" err="1"/>
              <a:t>were</a:t>
            </a:r>
            <a:r>
              <a:rPr lang="tr-TR" dirty="0"/>
              <a:t> </a:t>
            </a:r>
            <a:r>
              <a:rPr lang="tr-TR" dirty="0" err="1"/>
              <a:t>made</a:t>
            </a:r>
            <a:r>
              <a:rPr lang="tr-TR" dirty="0"/>
              <a:t>, </a:t>
            </a:r>
            <a:r>
              <a:rPr lang="tr-TR" dirty="0" err="1"/>
              <a:t>and</a:t>
            </a:r>
            <a:r>
              <a:rPr lang="tr-TR" dirty="0"/>
              <a:t> </a:t>
            </a:r>
            <a:r>
              <a:rPr lang="tr-TR" dirty="0" err="1"/>
              <a:t>extensive</a:t>
            </a:r>
            <a:r>
              <a:rPr lang="tr-TR" dirty="0"/>
              <a:t> </a:t>
            </a:r>
            <a:r>
              <a:rPr lang="tr-TR" dirty="0" err="1"/>
              <a:t>assortment</a:t>
            </a:r>
            <a:r>
              <a:rPr lang="tr-TR" dirty="0"/>
              <a:t> of </a:t>
            </a:r>
            <a:r>
              <a:rPr lang="tr-TR" dirty="0" err="1"/>
              <a:t>Fact</a:t>
            </a:r>
            <a:r>
              <a:rPr lang="tr-TR" dirty="0"/>
              <a:t> </a:t>
            </a:r>
            <a:r>
              <a:rPr lang="tr-TR" dirty="0" err="1"/>
              <a:t>did</a:t>
            </a:r>
            <a:r>
              <a:rPr lang="tr-TR" dirty="0"/>
              <a:t> </a:t>
            </a:r>
            <a:r>
              <a:rPr lang="tr-TR" dirty="0" err="1"/>
              <a:t>appropriate</a:t>
            </a:r>
            <a:r>
              <a:rPr lang="tr-TR" dirty="0"/>
              <a:t> </a:t>
            </a:r>
            <a:r>
              <a:rPr lang="tr-TR" dirty="0" err="1"/>
              <a:t>honour</a:t>
            </a:r>
            <a:r>
              <a:rPr lang="tr-TR" dirty="0"/>
              <a:t> </a:t>
            </a:r>
            <a:r>
              <a:rPr lang="tr-TR" dirty="0" err="1"/>
              <a:t>to</a:t>
            </a:r>
            <a:r>
              <a:rPr lang="tr-TR" dirty="0"/>
              <a:t> </a:t>
            </a:r>
            <a:r>
              <a:rPr lang="tr-TR" dirty="0" err="1"/>
              <a:t>the</a:t>
            </a:r>
            <a:r>
              <a:rPr lang="tr-TR" dirty="0"/>
              <a:t> </a:t>
            </a:r>
            <a:r>
              <a:rPr lang="tr-TR" dirty="0" err="1"/>
              <a:t>contract</a:t>
            </a:r>
            <a:r>
              <a:rPr lang="tr-TR" dirty="0"/>
              <a:t>. </a:t>
            </a:r>
            <a:r>
              <a:rPr lang="tr-TR" dirty="0" err="1"/>
              <a:t>The</a:t>
            </a:r>
            <a:r>
              <a:rPr lang="tr-TR" dirty="0"/>
              <a:t> </a:t>
            </a:r>
            <a:r>
              <a:rPr lang="tr-TR" dirty="0" err="1"/>
              <a:t>business</a:t>
            </a:r>
            <a:r>
              <a:rPr lang="tr-TR" dirty="0"/>
              <a:t> </a:t>
            </a:r>
            <a:r>
              <a:rPr lang="tr-TR" dirty="0" err="1"/>
              <a:t>was</a:t>
            </a:r>
            <a:r>
              <a:rPr lang="tr-TR" dirty="0"/>
              <a:t> </a:t>
            </a:r>
            <a:r>
              <a:rPr lang="tr-TR" dirty="0" err="1"/>
              <a:t>all</a:t>
            </a:r>
            <a:r>
              <a:rPr lang="tr-TR" dirty="0"/>
              <a:t> </a:t>
            </a:r>
            <a:r>
              <a:rPr lang="tr-TR" dirty="0" err="1"/>
              <a:t>Fact</a:t>
            </a:r>
            <a:r>
              <a:rPr lang="tr-TR" dirty="0"/>
              <a:t>, </a:t>
            </a:r>
            <a:r>
              <a:rPr lang="tr-TR" dirty="0" err="1"/>
              <a:t>from</a:t>
            </a:r>
            <a:r>
              <a:rPr lang="tr-TR" dirty="0"/>
              <a:t> </a:t>
            </a:r>
            <a:r>
              <a:rPr lang="tr-TR" dirty="0" err="1"/>
              <a:t>first</a:t>
            </a:r>
            <a:r>
              <a:rPr lang="tr-TR" dirty="0"/>
              <a:t> </a:t>
            </a:r>
            <a:r>
              <a:rPr lang="tr-TR" dirty="0" err="1"/>
              <a:t>to</a:t>
            </a:r>
            <a:r>
              <a:rPr lang="tr-TR" dirty="0"/>
              <a:t> </a:t>
            </a:r>
            <a:r>
              <a:rPr lang="tr-TR" dirty="0" err="1"/>
              <a:t>last</a:t>
            </a:r>
            <a:r>
              <a:rPr lang="tr-TR" dirty="0"/>
              <a:t>» (p.101)</a:t>
            </a:r>
          </a:p>
        </p:txBody>
      </p:sp>
    </p:spTree>
    <p:extLst>
      <p:ext uri="{BB962C8B-B14F-4D97-AF65-F5344CB8AC3E}">
        <p14:creationId xmlns:p14="http://schemas.microsoft.com/office/powerpoint/2010/main" val="3307870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5EAD95-06D8-4C8D-33FC-235C30BE96E6}"/>
              </a:ext>
            </a:extLst>
          </p:cNvPr>
          <p:cNvSpPr>
            <a:spLocks noGrp="1"/>
          </p:cNvSpPr>
          <p:nvPr>
            <p:ph type="title"/>
          </p:nvPr>
        </p:nvSpPr>
        <p:spPr>
          <a:xfrm>
            <a:off x="767857" y="933450"/>
            <a:ext cx="3172772" cy="1722419"/>
          </a:xfrm>
        </p:spPr>
        <p:txBody>
          <a:bodyPr/>
          <a:lstStyle/>
          <a:p>
            <a:r>
              <a:rPr lang="tr-TR" dirty="0" err="1"/>
              <a:t>ıNDUSTRIALIZATION</a:t>
            </a:r>
            <a:endParaRPr lang="tr-TR" dirty="0"/>
          </a:p>
        </p:txBody>
      </p:sp>
      <p:sp>
        <p:nvSpPr>
          <p:cNvPr id="3" name="İçerik Yer Tutucusu 2">
            <a:extLst>
              <a:ext uri="{FF2B5EF4-FFF2-40B4-BE49-F238E27FC236}">
                <a16:creationId xmlns:a16="http://schemas.microsoft.com/office/drawing/2014/main" id="{386CB69C-3D5F-55AC-35D0-3AEA416E6818}"/>
              </a:ext>
            </a:extLst>
          </p:cNvPr>
          <p:cNvSpPr>
            <a:spLocks noGrp="1"/>
          </p:cNvSpPr>
          <p:nvPr>
            <p:ph idx="1"/>
          </p:nvPr>
        </p:nvSpPr>
        <p:spPr/>
        <p:txBody>
          <a:bodyPr/>
          <a:lstStyle/>
          <a:p>
            <a:r>
              <a:rPr lang="tr-TR" dirty="0" err="1"/>
              <a:t>Coketown</a:t>
            </a:r>
            <a:r>
              <a:rPr lang="tr-TR" dirty="0"/>
              <a:t> as a </a:t>
            </a:r>
            <a:r>
              <a:rPr lang="tr-TR" dirty="0" err="1"/>
              <a:t>setting</a:t>
            </a:r>
            <a:r>
              <a:rPr lang="tr-TR" dirty="0"/>
              <a:t>: p.23 «</a:t>
            </a:r>
            <a:r>
              <a:rPr lang="tr-TR" dirty="0" err="1"/>
              <a:t>the</a:t>
            </a:r>
            <a:r>
              <a:rPr lang="tr-TR" dirty="0"/>
              <a:t> </a:t>
            </a:r>
            <a:r>
              <a:rPr lang="tr-TR" dirty="0" err="1"/>
              <a:t>keynote</a:t>
            </a:r>
            <a:r>
              <a:rPr lang="tr-TR" dirty="0"/>
              <a:t>» p.103-104</a:t>
            </a:r>
          </a:p>
          <a:p>
            <a:r>
              <a:rPr lang="tr-TR" dirty="0"/>
              <a:t>«Man </a:t>
            </a:r>
            <a:r>
              <a:rPr lang="tr-TR" dirty="0" err="1"/>
              <a:t>and</a:t>
            </a:r>
            <a:r>
              <a:rPr lang="tr-TR" dirty="0"/>
              <a:t> </a:t>
            </a:r>
            <a:r>
              <a:rPr lang="tr-TR" dirty="0" err="1"/>
              <a:t>Brothers</a:t>
            </a:r>
            <a:r>
              <a:rPr lang="tr-TR" dirty="0"/>
              <a:t>»</a:t>
            </a:r>
          </a:p>
          <a:p>
            <a:r>
              <a:rPr lang="tr-TR" dirty="0" err="1"/>
              <a:t>Slackbridge</a:t>
            </a:r>
            <a:endParaRPr lang="tr-TR" dirty="0"/>
          </a:p>
          <a:p>
            <a:r>
              <a:rPr lang="tr-TR" dirty="0"/>
              <a:t>Stephen </a:t>
            </a:r>
            <a:r>
              <a:rPr lang="tr-TR" dirty="0" err="1"/>
              <a:t>Blackpool</a:t>
            </a:r>
            <a:r>
              <a:rPr lang="tr-TR" dirty="0"/>
              <a:t> p.138, 139</a:t>
            </a:r>
          </a:p>
          <a:p>
            <a:r>
              <a:rPr lang="tr-TR" dirty="0"/>
              <a:t>«No </a:t>
            </a:r>
            <a:r>
              <a:rPr lang="tr-TR" dirty="0" err="1"/>
              <a:t>Way</a:t>
            </a:r>
            <a:r>
              <a:rPr lang="tr-TR" dirty="0"/>
              <a:t> </a:t>
            </a:r>
            <a:r>
              <a:rPr lang="tr-TR" dirty="0" err="1"/>
              <a:t>Out</a:t>
            </a:r>
            <a:r>
              <a:rPr lang="tr-TR" dirty="0"/>
              <a:t>»</a:t>
            </a:r>
          </a:p>
        </p:txBody>
      </p:sp>
      <p:sp>
        <p:nvSpPr>
          <p:cNvPr id="4" name="Metin Yer Tutucusu 3">
            <a:extLst>
              <a:ext uri="{FF2B5EF4-FFF2-40B4-BE49-F238E27FC236}">
                <a16:creationId xmlns:a16="http://schemas.microsoft.com/office/drawing/2014/main" id="{46F9EE2C-D332-EE3C-1E6E-13F2E6BCC1E4}"/>
              </a:ext>
            </a:extLst>
          </p:cNvPr>
          <p:cNvSpPr>
            <a:spLocks noGrp="1"/>
          </p:cNvSpPr>
          <p:nvPr>
            <p:ph type="body" sz="half" idx="2"/>
          </p:nvPr>
        </p:nvSpPr>
        <p:spPr/>
        <p:txBody>
          <a:bodyPr>
            <a:normAutofit fontScale="92500" lnSpcReduction="20000"/>
          </a:bodyPr>
          <a:lstStyle/>
          <a:p>
            <a:r>
              <a:rPr lang="tr-TR" dirty="0"/>
              <a:t>«Time </a:t>
            </a:r>
            <a:r>
              <a:rPr lang="tr-TR" dirty="0" err="1"/>
              <a:t>went</a:t>
            </a:r>
            <a:r>
              <a:rPr lang="tr-TR" dirty="0"/>
              <a:t> on in </a:t>
            </a:r>
            <a:r>
              <a:rPr lang="tr-TR" dirty="0" err="1"/>
              <a:t>Coketown</a:t>
            </a:r>
            <a:r>
              <a:rPr lang="tr-TR" dirty="0"/>
              <a:t> </a:t>
            </a:r>
            <a:r>
              <a:rPr lang="tr-TR" dirty="0" err="1"/>
              <a:t>like</a:t>
            </a:r>
            <a:r>
              <a:rPr lang="tr-TR" dirty="0"/>
              <a:t> </a:t>
            </a:r>
            <a:r>
              <a:rPr lang="tr-TR" dirty="0" err="1"/>
              <a:t>its</a:t>
            </a:r>
            <a:r>
              <a:rPr lang="tr-TR" dirty="0"/>
              <a:t> </a:t>
            </a:r>
            <a:r>
              <a:rPr lang="tr-TR" dirty="0" err="1"/>
              <a:t>own</a:t>
            </a:r>
            <a:r>
              <a:rPr lang="tr-TR" dirty="0"/>
              <a:t> </a:t>
            </a:r>
            <a:r>
              <a:rPr lang="tr-TR" dirty="0" err="1"/>
              <a:t>machinary</a:t>
            </a:r>
            <a:r>
              <a:rPr lang="tr-TR" dirty="0"/>
              <a:t>: </a:t>
            </a:r>
            <a:r>
              <a:rPr lang="tr-TR" dirty="0" err="1"/>
              <a:t>so</a:t>
            </a:r>
            <a:r>
              <a:rPr lang="tr-TR" dirty="0"/>
              <a:t> </a:t>
            </a:r>
            <a:r>
              <a:rPr lang="tr-TR" dirty="0" err="1"/>
              <a:t>much</a:t>
            </a:r>
            <a:r>
              <a:rPr lang="tr-TR" dirty="0"/>
              <a:t> </a:t>
            </a:r>
            <a:r>
              <a:rPr lang="tr-TR" dirty="0" err="1"/>
              <a:t>material</a:t>
            </a:r>
            <a:r>
              <a:rPr lang="tr-TR" dirty="0"/>
              <a:t> </a:t>
            </a:r>
            <a:r>
              <a:rPr lang="tr-TR" dirty="0" err="1"/>
              <a:t>wrought</a:t>
            </a:r>
            <a:r>
              <a:rPr lang="tr-TR" dirty="0"/>
              <a:t> </a:t>
            </a:r>
            <a:r>
              <a:rPr lang="tr-TR" dirty="0" err="1"/>
              <a:t>up</a:t>
            </a:r>
            <a:r>
              <a:rPr lang="tr-TR" dirty="0"/>
              <a:t>, </a:t>
            </a:r>
            <a:r>
              <a:rPr lang="tr-TR" dirty="0" err="1"/>
              <a:t>so</a:t>
            </a:r>
            <a:r>
              <a:rPr lang="tr-TR" dirty="0"/>
              <a:t> </a:t>
            </a:r>
            <a:r>
              <a:rPr lang="tr-TR" dirty="0" err="1"/>
              <a:t>much</a:t>
            </a:r>
            <a:r>
              <a:rPr lang="tr-TR" dirty="0"/>
              <a:t> </a:t>
            </a:r>
            <a:r>
              <a:rPr lang="tr-TR" dirty="0" err="1"/>
              <a:t>fuel</a:t>
            </a:r>
            <a:r>
              <a:rPr lang="tr-TR" dirty="0"/>
              <a:t> </a:t>
            </a:r>
            <a:r>
              <a:rPr lang="tr-TR" dirty="0" err="1"/>
              <a:t>consumed</a:t>
            </a:r>
            <a:r>
              <a:rPr lang="tr-TR" dirty="0"/>
              <a:t>, </a:t>
            </a:r>
            <a:r>
              <a:rPr lang="tr-TR" dirty="0" err="1"/>
              <a:t>so</a:t>
            </a:r>
            <a:r>
              <a:rPr lang="tr-TR" dirty="0"/>
              <a:t> </a:t>
            </a:r>
            <a:r>
              <a:rPr lang="tr-TR" dirty="0" err="1"/>
              <a:t>many</a:t>
            </a:r>
            <a:r>
              <a:rPr lang="tr-TR" dirty="0"/>
              <a:t> Powers </a:t>
            </a:r>
            <a:r>
              <a:rPr lang="tr-TR" dirty="0" err="1"/>
              <a:t>worn</a:t>
            </a:r>
            <a:r>
              <a:rPr lang="tr-TR" dirty="0"/>
              <a:t> </a:t>
            </a:r>
            <a:r>
              <a:rPr lang="tr-TR" dirty="0" err="1"/>
              <a:t>out</a:t>
            </a:r>
            <a:r>
              <a:rPr lang="tr-TR" dirty="0"/>
              <a:t>, </a:t>
            </a:r>
            <a:r>
              <a:rPr lang="tr-TR" dirty="0" err="1"/>
              <a:t>so</a:t>
            </a:r>
            <a:r>
              <a:rPr lang="tr-TR" dirty="0"/>
              <a:t> </a:t>
            </a:r>
            <a:r>
              <a:rPr lang="tr-TR" dirty="0" err="1"/>
              <a:t>much</a:t>
            </a:r>
            <a:r>
              <a:rPr lang="tr-TR" dirty="0"/>
              <a:t> Money </a:t>
            </a:r>
            <a:r>
              <a:rPr lang="tr-TR" dirty="0" err="1"/>
              <a:t>made</a:t>
            </a:r>
            <a:r>
              <a:rPr lang="tr-TR" dirty="0"/>
              <a:t>. But, </a:t>
            </a:r>
            <a:r>
              <a:rPr lang="tr-TR" dirty="0" err="1"/>
              <a:t>less</a:t>
            </a:r>
            <a:r>
              <a:rPr lang="tr-TR" dirty="0"/>
              <a:t> </a:t>
            </a:r>
            <a:r>
              <a:rPr lang="tr-TR" dirty="0" err="1"/>
              <a:t>inexorable</a:t>
            </a:r>
            <a:r>
              <a:rPr lang="tr-TR" dirty="0"/>
              <a:t> </a:t>
            </a:r>
            <a:r>
              <a:rPr lang="tr-TR" dirty="0" err="1"/>
              <a:t>than</a:t>
            </a:r>
            <a:r>
              <a:rPr lang="tr-TR" dirty="0"/>
              <a:t> </a:t>
            </a:r>
            <a:r>
              <a:rPr lang="tr-TR" dirty="0" err="1"/>
              <a:t>iron</a:t>
            </a:r>
            <a:r>
              <a:rPr lang="tr-TR" dirty="0"/>
              <a:t>, </a:t>
            </a:r>
            <a:r>
              <a:rPr lang="tr-TR" dirty="0" err="1"/>
              <a:t>steal</a:t>
            </a:r>
            <a:r>
              <a:rPr lang="tr-TR" dirty="0"/>
              <a:t>, </a:t>
            </a:r>
            <a:r>
              <a:rPr lang="tr-TR" dirty="0" err="1"/>
              <a:t>and</a:t>
            </a:r>
            <a:r>
              <a:rPr lang="tr-TR" dirty="0"/>
              <a:t> </a:t>
            </a:r>
            <a:r>
              <a:rPr lang="tr-TR" dirty="0" err="1"/>
              <a:t>brass</a:t>
            </a:r>
            <a:r>
              <a:rPr lang="tr-TR" dirty="0"/>
              <a:t>, it </a:t>
            </a:r>
            <a:r>
              <a:rPr lang="tr-TR" dirty="0" err="1"/>
              <a:t>brought</a:t>
            </a:r>
            <a:r>
              <a:rPr lang="tr-TR" dirty="0"/>
              <a:t> </a:t>
            </a:r>
            <a:r>
              <a:rPr lang="tr-TR" dirty="0" err="1"/>
              <a:t>its</a:t>
            </a:r>
            <a:r>
              <a:rPr lang="tr-TR" dirty="0"/>
              <a:t> </a:t>
            </a:r>
            <a:r>
              <a:rPr lang="tr-TR" dirty="0" err="1"/>
              <a:t>varying</a:t>
            </a:r>
            <a:r>
              <a:rPr lang="tr-TR" dirty="0"/>
              <a:t> </a:t>
            </a:r>
            <a:r>
              <a:rPr lang="tr-TR" dirty="0" err="1"/>
              <a:t>seasons</a:t>
            </a:r>
            <a:r>
              <a:rPr lang="tr-TR" dirty="0"/>
              <a:t> </a:t>
            </a:r>
            <a:r>
              <a:rPr lang="tr-TR" dirty="0" err="1"/>
              <a:t>even</a:t>
            </a:r>
            <a:r>
              <a:rPr lang="tr-TR" dirty="0"/>
              <a:t> </a:t>
            </a:r>
            <a:r>
              <a:rPr lang="tr-TR" dirty="0" err="1"/>
              <a:t>into</a:t>
            </a:r>
            <a:r>
              <a:rPr lang="tr-TR" dirty="0"/>
              <a:t> </a:t>
            </a:r>
            <a:r>
              <a:rPr lang="tr-TR" dirty="0" err="1"/>
              <a:t>that</a:t>
            </a:r>
            <a:r>
              <a:rPr lang="tr-TR" dirty="0"/>
              <a:t> </a:t>
            </a:r>
            <a:r>
              <a:rPr lang="tr-TR" dirty="0" err="1"/>
              <a:t>wilderness</a:t>
            </a:r>
            <a:r>
              <a:rPr lang="tr-TR" dirty="0"/>
              <a:t> of </a:t>
            </a:r>
            <a:r>
              <a:rPr lang="tr-TR" dirty="0" err="1"/>
              <a:t>smoke</a:t>
            </a:r>
            <a:r>
              <a:rPr lang="tr-TR" dirty="0"/>
              <a:t> </a:t>
            </a:r>
            <a:r>
              <a:rPr lang="tr-TR" dirty="0" err="1"/>
              <a:t>and</a:t>
            </a:r>
            <a:r>
              <a:rPr lang="tr-TR" dirty="0"/>
              <a:t> </a:t>
            </a:r>
            <a:r>
              <a:rPr lang="tr-TR" dirty="0" err="1"/>
              <a:t>brick</a:t>
            </a:r>
            <a:r>
              <a:rPr lang="tr-TR" dirty="0"/>
              <a:t>, </a:t>
            </a:r>
            <a:r>
              <a:rPr lang="tr-TR" dirty="0" err="1"/>
              <a:t>and</a:t>
            </a:r>
            <a:r>
              <a:rPr lang="tr-TR" dirty="0"/>
              <a:t> </a:t>
            </a:r>
            <a:r>
              <a:rPr lang="tr-TR" dirty="0" err="1"/>
              <a:t>made</a:t>
            </a:r>
            <a:r>
              <a:rPr lang="tr-TR" dirty="0"/>
              <a:t> </a:t>
            </a:r>
            <a:r>
              <a:rPr lang="tr-TR" dirty="0" err="1"/>
              <a:t>the</a:t>
            </a:r>
            <a:r>
              <a:rPr lang="tr-TR" dirty="0"/>
              <a:t> </a:t>
            </a:r>
            <a:r>
              <a:rPr lang="tr-TR" dirty="0" err="1"/>
              <a:t>only</a:t>
            </a:r>
            <a:r>
              <a:rPr lang="tr-TR" dirty="0"/>
              <a:t> </a:t>
            </a:r>
            <a:r>
              <a:rPr lang="tr-TR" dirty="0" err="1"/>
              <a:t>stand</a:t>
            </a:r>
            <a:r>
              <a:rPr lang="tr-TR" dirty="0"/>
              <a:t> </a:t>
            </a:r>
            <a:r>
              <a:rPr lang="tr-TR" dirty="0" err="1"/>
              <a:t>that</a:t>
            </a:r>
            <a:r>
              <a:rPr lang="tr-TR" dirty="0"/>
              <a:t> ever </a:t>
            </a:r>
            <a:r>
              <a:rPr lang="tr-TR" dirty="0" err="1"/>
              <a:t>was</a:t>
            </a:r>
            <a:r>
              <a:rPr lang="tr-TR" dirty="0"/>
              <a:t> </a:t>
            </a:r>
            <a:r>
              <a:rPr lang="tr-TR" dirty="0" err="1"/>
              <a:t>made</a:t>
            </a:r>
            <a:r>
              <a:rPr lang="tr-TR" dirty="0"/>
              <a:t> in </a:t>
            </a:r>
            <a:r>
              <a:rPr lang="tr-TR" dirty="0" err="1"/>
              <a:t>the</a:t>
            </a:r>
            <a:r>
              <a:rPr lang="tr-TR" dirty="0"/>
              <a:t> </a:t>
            </a:r>
            <a:r>
              <a:rPr lang="tr-TR" dirty="0" err="1"/>
              <a:t>place</a:t>
            </a:r>
            <a:r>
              <a:rPr lang="tr-TR" dirty="0"/>
              <a:t> </a:t>
            </a:r>
            <a:r>
              <a:rPr lang="tr-TR" dirty="0" err="1"/>
              <a:t>against</a:t>
            </a:r>
            <a:r>
              <a:rPr lang="tr-TR" dirty="0"/>
              <a:t> </a:t>
            </a:r>
            <a:r>
              <a:rPr lang="tr-TR" dirty="0" err="1"/>
              <a:t>its</a:t>
            </a:r>
            <a:r>
              <a:rPr lang="tr-TR" dirty="0"/>
              <a:t> </a:t>
            </a:r>
            <a:r>
              <a:rPr lang="tr-TR" dirty="0" err="1"/>
              <a:t>direful</a:t>
            </a:r>
            <a:r>
              <a:rPr lang="tr-TR" dirty="0"/>
              <a:t> </a:t>
            </a:r>
            <a:r>
              <a:rPr lang="tr-TR" dirty="0" err="1"/>
              <a:t>uniformity</a:t>
            </a:r>
            <a:r>
              <a:rPr lang="tr-TR" dirty="0"/>
              <a:t>» (p.85)</a:t>
            </a:r>
          </a:p>
        </p:txBody>
      </p:sp>
    </p:spTree>
    <p:extLst>
      <p:ext uri="{BB962C8B-B14F-4D97-AF65-F5344CB8AC3E}">
        <p14:creationId xmlns:p14="http://schemas.microsoft.com/office/powerpoint/2010/main" val="3541596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39282F-AD92-1252-99CA-FAE0C866D9A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04CCEB8-4617-5C73-BC17-272520835EAA}"/>
              </a:ext>
            </a:extLst>
          </p:cNvPr>
          <p:cNvSpPr>
            <a:spLocks noGrp="1"/>
          </p:cNvSpPr>
          <p:nvPr>
            <p:ph idx="1"/>
          </p:nvPr>
        </p:nvSpPr>
        <p:spPr/>
        <p:txBody>
          <a:bodyPr/>
          <a:lstStyle/>
          <a:p>
            <a:r>
              <a:rPr lang="tr-TR" dirty="0" err="1"/>
              <a:t>Josiah</a:t>
            </a:r>
            <a:r>
              <a:rPr lang="tr-TR" dirty="0"/>
              <a:t> </a:t>
            </a:r>
            <a:r>
              <a:rPr lang="tr-TR" dirty="0" err="1"/>
              <a:t>Bounderby</a:t>
            </a:r>
            <a:r>
              <a:rPr lang="tr-TR" dirty="0"/>
              <a:t> of </a:t>
            </a:r>
            <a:r>
              <a:rPr lang="tr-TR" dirty="0" err="1"/>
              <a:t>Coketown</a:t>
            </a:r>
            <a:r>
              <a:rPr lang="tr-TR" dirty="0"/>
              <a:t>: </a:t>
            </a:r>
            <a:r>
              <a:rPr lang="tr-TR" dirty="0" err="1"/>
              <a:t>practical</a:t>
            </a:r>
            <a:r>
              <a:rPr lang="tr-TR" dirty="0"/>
              <a:t> </a:t>
            </a:r>
            <a:r>
              <a:rPr lang="tr-TR" dirty="0" err="1"/>
              <a:t>friend</a:t>
            </a:r>
            <a:endParaRPr lang="tr-TR" dirty="0"/>
          </a:p>
          <a:p>
            <a:r>
              <a:rPr lang="tr-TR"/>
              <a:t>P.33 </a:t>
            </a:r>
            <a:endParaRPr lang="tr-TR" dirty="0"/>
          </a:p>
          <a:p>
            <a:r>
              <a:rPr lang="tr-TR" b="0" i="0" dirty="0">
                <a:solidFill>
                  <a:srgbClr val="4D5156"/>
                </a:solidFill>
                <a:effectLst/>
                <a:latin typeface="Helvetica Neue" panose="02000503000000020004" pitchFamily="2" charset="0"/>
              </a:rPr>
              <a:t>He is </a:t>
            </a:r>
            <a:r>
              <a:rPr lang="tr-TR" b="0" i="0" dirty="0" err="1">
                <a:solidFill>
                  <a:srgbClr val="4D5156"/>
                </a:solidFill>
                <a:effectLst/>
                <a:latin typeface="Helvetica Neue" panose="02000503000000020004" pitchFamily="2" charset="0"/>
              </a:rPr>
              <a:t>the</a:t>
            </a:r>
            <a:r>
              <a:rPr lang="tr-TR" b="0" i="0" dirty="0">
                <a:solidFill>
                  <a:srgbClr val="4D5156"/>
                </a:solidFill>
                <a:effectLst/>
                <a:latin typeface="Helvetica Neue" panose="02000503000000020004" pitchFamily="2" charset="0"/>
              </a:rPr>
              <a:t> </a:t>
            </a:r>
            <a:r>
              <a:rPr lang="tr-TR" b="0" i="0" dirty="0" err="1">
                <a:solidFill>
                  <a:srgbClr val="4D5156"/>
                </a:solidFill>
                <a:effectLst/>
                <a:latin typeface="Helvetica Neue" panose="02000503000000020004" pitchFamily="2" charset="0"/>
              </a:rPr>
              <a:t>bourgeois</a:t>
            </a:r>
            <a:r>
              <a:rPr lang="tr-TR" b="0" i="0" dirty="0">
                <a:solidFill>
                  <a:srgbClr val="4D5156"/>
                </a:solidFill>
                <a:effectLst/>
                <a:latin typeface="Helvetica Neue" panose="02000503000000020004" pitchFamily="2" charset="0"/>
              </a:rPr>
              <a:t> </a:t>
            </a:r>
            <a:r>
              <a:rPr lang="tr-TR" b="0" i="0" dirty="0" err="1">
                <a:solidFill>
                  <a:srgbClr val="4D5156"/>
                </a:solidFill>
                <a:effectLst/>
                <a:latin typeface="Helvetica Neue" panose="02000503000000020004" pitchFamily="2" charset="0"/>
              </a:rPr>
              <a:t>capitalist</a:t>
            </a:r>
            <a:r>
              <a:rPr lang="tr-TR" b="0" i="0" dirty="0">
                <a:solidFill>
                  <a:srgbClr val="4D5156"/>
                </a:solidFill>
                <a:effectLst/>
                <a:latin typeface="Helvetica Neue" panose="02000503000000020004" pitchFamily="2" charset="0"/>
              </a:rPr>
              <a:t> </a:t>
            </a:r>
            <a:r>
              <a:rPr lang="tr-TR" b="0" i="0" dirty="0" err="1">
                <a:solidFill>
                  <a:srgbClr val="4D5156"/>
                </a:solidFill>
                <a:effectLst/>
                <a:latin typeface="Helvetica Neue" panose="02000503000000020004" pitchFamily="2" charset="0"/>
              </a:rPr>
              <a:t>who</a:t>
            </a:r>
            <a:r>
              <a:rPr lang="tr-TR" b="0" i="0" dirty="0">
                <a:solidFill>
                  <a:srgbClr val="4D5156"/>
                </a:solidFill>
                <a:effectLst/>
                <a:latin typeface="Helvetica Neue" panose="02000503000000020004" pitchFamily="2" charset="0"/>
              </a:rPr>
              <a:t> is </a:t>
            </a:r>
            <a:r>
              <a:rPr lang="tr-TR" b="0" i="0" dirty="0" err="1">
                <a:solidFill>
                  <a:srgbClr val="4D5156"/>
                </a:solidFill>
                <a:effectLst/>
                <a:latin typeface="Helvetica Neue" panose="02000503000000020004" pitchFamily="2" charset="0"/>
              </a:rPr>
              <a:t>utterly</a:t>
            </a:r>
            <a:r>
              <a:rPr lang="tr-TR" b="0" i="0" dirty="0">
                <a:solidFill>
                  <a:srgbClr val="4D5156"/>
                </a:solidFill>
                <a:effectLst/>
                <a:latin typeface="Helvetica Neue" panose="02000503000000020004" pitchFamily="2" charset="0"/>
              </a:rPr>
              <a:t> </a:t>
            </a:r>
            <a:r>
              <a:rPr lang="tr-TR" b="0" i="0" dirty="0" err="1">
                <a:solidFill>
                  <a:srgbClr val="4D5156"/>
                </a:solidFill>
                <a:effectLst/>
                <a:latin typeface="Helvetica Neue" panose="02000503000000020004" pitchFamily="2" charset="0"/>
              </a:rPr>
              <a:t>irresponsible</a:t>
            </a:r>
            <a:r>
              <a:rPr lang="tr-TR" b="0" i="0" dirty="0">
                <a:solidFill>
                  <a:srgbClr val="4D5156"/>
                </a:solidFill>
                <a:effectLst/>
                <a:latin typeface="Helvetica Neue" panose="02000503000000020004" pitchFamily="2" charset="0"/>
              </a:rPr>
              <a:t> in his </a:t>
            </a:r>
            <a:r>
              <a:rPr lang="tr-TR" b="0" i="0" dirty="0" err="1">
                <a:solidFill>
                  <a:srgbClr val="4D5156"/>
                </a:solidFill>
                <a:effectLst/>
                <a:latin typeface="Helvetica Neue" panose="02000503000000020004" pitchFamily="2" charset="0"/>
              </a:rPr>
              <a:t>development</a:t>
            </a:r>
            <a:r>
              <a:rPr lang="tr-TR" b="0" i="0" dirty="0">
                <a:solidFill>
                  <a:srgbClr val="4D5156"/>
                </a:solidFill>
                <a:effectLst/>
                <a:latin typeface="Helvetica Neue" panose="02000503000000020004" pitchFamily="2" charset="0"/>
              </a:rPr>
              <a:t> of </a:t>
            </a:r>
            <a:r>
              <a:rPr lang="tr-TR" b="0" i="0" dirty="0" err="1">
                <a:solidFill>
                  <a:srgbClr val="4D5156"/>
                </a:solidFill>
                <a:effectLst/>
                <a:latin typeface="Helvetica Neue" panose="02000503000000020004" pitchFamily="2" charset="0"/>
              </a:rPr>
              <a:t>industry</a:t>
            </a:r>
            <a:r>
              <a:rPr lang="tr-TR" b="0" i="0" dirty="0">
                <a:solidFill>
                  <a:srgbClr val="4D5156"/>
                </a:solidFill>
                <a:effectLst/>
                <a:latin typeface="Helvetica Neue" panose="02000503000000020004" pitchFamily="2" charset="0"/>
              </a:rPr>
              <a:t>.</a:t>
            </a:r>
            <a:r>
              <a:rPr lang="tr-TR" dirty="0"/>
              <a:t> </a:t>
            </a:r>
          </a:p>
          <a:p>
            <a:r>
              <a:rPr lang="tr-TR" dirty="0"/>
              <a:t>"Self-</a:t>
            </a:r>
            <a:r>
              <a:rPr lang="tr-TR" dirty="0" err="1"/>
              <a:t>made</a:t>
            </a:r>
            <a:r>
              <a:rPr lang="tr-TR" dirty="0"/>
              <a:t>»</a:t>
            </a:r>
          </a:p>
          <a:p>
            <a:r>
              <a:rPr lang="tr-TR" dirty="0"/>
              <a:t>Gold-</a:t>
            </a:r>
            <a:r>
              <a:rPr lang="tr-TR" dirty="0" err="1"/>
              <a:t>spoon</a:t>
            </a:r>
            <a:endParaRPr lang="tr-TR" dirty="0"/>
          </a:p>
          <a:p>
            <a:endParaRPr lang="tr-TR" dirty="0"/>
          </a:p>
        </p:txBody>
      </p:sp>
      <p:sp>
        <p:nvSpPr>
          <p:cNvPr id="4" name="Metin Yer Tutucusu 3">
            <a:extLst>
              <a:ext uri="{FF2B5EF4-FFF2-40B4-BE49-F238E27FC236}">
                <a16:creationId xmlns:a16="http://schemas.microsoft.com/office/drawing/2014/main" id="{B5D89322-6101-262F-DD8C-63C5DB464ADB}"/>
              </a:ext>
            </a:extLst>
          </p:cNvPr>
          <p:cNvSpPr>
            <a:spLocks noGrp="1"/>
          </p:cNvSpPr>
          <p:nvPr>
            <p:ph type="body" sz="half" idx="2"/>
          </p:nvPr>
        </p:nvSpPr>
        <p:spPr/>
        <p:txBody>
          <a:bodyPr/>
          <a:lstStyle/>
          <a:p>
            <a:r>
              <a:rPr lang="tr-TR" dirty="0" err="1"/>
              <a:t>Josiah</a:t>
            </a:r>
            <a:r>
              <a:rPr lang="tr-TR" dirty="0"/>
              <a:t> </a:t>
            </a:r>
            <a:r>
              <a:rPr lang="tr-TR" dirty="0" err="1"/>
              <a:t>Bounderby</a:t>
            </a:r>
            <a:endParaRPr lang="tr-TR" dirty="0"/>
          </a:p>
        </p:txBody>
      </p:sp>
    </p:spTree>
    <p:extLst>
      <p:ext uri="{BB962C8B-B14F-4D97-AF65-F5344CB8AC3E}">
        <p14:creationId xmlns:p14="http://schemas.microsoft.com/office/powerpoint/2010/main" val="1912527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E496A7-4844-EF43-F9BD-D358FC485772}"/>
              </a:ext>
            </a:extLst>
          </p:cNvPr>
          <p:cNvSpPr>
            <a:spLocks noGrp="1"/>
          </p:cNvSpPr>
          <p:nvPr>
            <p:ph type="title"/>
          </p:nvPr>
        </p:nvSpPr>
        <p:spPr/>
        <p:txBody>
          <a:bodyPr/>
          <a:lstStyle/>
          <a:p>
            <a:r>
              <a:rPr lang="tr-TR" dirty="0"/>
              <a:t>UTILITARIANISM</a:t>
            </a:r>
          </a:p>
        </p:txBody>
      </p:sp>
      <p:sp>
        <p:nvSpPr>
          <p:cNvPr id="3" name="İçerik Yer Tutucusu 2">
            <a:extLst>
              <a:ext uri="{FF2B5EF4-FFF2-40B4-BE49-F238E27FC236}">
                <a16:creationId xmlns:a16="http://schemas.microsoft.com/office/drawing/2014/main" id="{7AD7510E-AAC8-24D8-7A40-697F1BB06C32}"/>
              </a:ext>
            </a:extLst>
          </p:cNvPr>
          <p:cNvSpPr>
            <a:spLocks noGrp="1"/>
          </p:cNvSpPr>
          <p:nvPr>
            <p:ph idx="1"/>
          </p:nvPr>
        </p:nvSpPr>
        <p:spPr/>
        <p:txBody>
          <a:bodyPr/>
          <a:lstStyle/>
          <a:p>
            <a:r>
              <a:rPr lang="tr-TR" dirty="0"/>
              <a:t>Hands </a:t>
            </a:r>
            <a:r>
              <a:rPr lang="tr-TR" dirty="0" err="1"/>
              <a:t>Vs</a:t>
            </a:r>
            <a:r>
              <a:rPr lang="tr-TR" dirty="0"/>
              <a:t> </a:t>
            </a:r>
            <a:r>
              <a:rPr lang="tr-TR" dirty="0" err="1"/>
              <a:t>Josiah</a:t>
            </a:r>
            <a:r>
              <a:rPr lang="tr-TR" dirty="0"/>
              <a:t> </a:t>
            </a:r>
            <a:r>
              <a:rPr lang="tr-TR" dirty="0" err="1"/>
              <a:t>Bounderby</a:t>
            </a:r>
            <a:r>
              <a:rPr lang="tr-TR" dirty="0"/>
              <a:t>: </a:t>
            </a:r>
          </a:p>
          <a:p>
            <a:r>
              <a:rPr lang="tr-TR" dirty="0" err="1"/>
              <a:t>Exploitation</a:t>
            </a:r>
            <a:endParaRPr lang="tr-TR" dirty="0"/>
          </a:p>
          <a:p>
            <a:r>
              <a:rPr lang="tr-TR" dirty="0" err="1"/>
              <a:t>Tom’s</a:t>
            </a:r>
            <a:r>
              <a:rPr lang="tr-TR" dirty="0"/>
              <a:t> </a:t>
            </a:r>
            <a:r>
              <a:rPr lang="tr-TR" dirty="0" err="1"/>
              <a:t>Hedonism</a:t>
            </a:r>
            <a:r>
              <a:rPr lang="tr-TR" dirty="0"/>
              <a:t> </a:t>
            </a:r>
            <a:r>
              <a:rPr lang="tr-TR" dirty="0" err="1"/>
              <a:t>vs</a:t>
            </a:r>
            <a:r>
              <a:rPr lang="tr-TR" dirty="0"/>
              <a:t> James </a:t>
            </a:r>
            <a:r>
              <a:rPr lang="tr-TR" dirty="0" err="1"/>
              <a:t>harthouse</a:t>
            </a:r>
            <a:r>
              <a:rPr lang="tr-TR" dirty="0"/>
              <a:t> p.214</a:t>
            </a:r>
          </a:p>
          <a:p>
            <a:r>
              <a:rPr lang="tr-TR" dirty="0" err="1"/>
              <a:t>Bounderby’s</a:t>
            </a:r>
            <a:r>
              <a:rPr lang="tr-TR" dirty="0"/>
              <a:t> </a:t>
            </a:r>
            <a:r>
              <a:rPr lang="tr-TR" dirty="0" err="1"/>
              <a:t>greedy</a:t>
            </a:r>
            <a:r>
              <a:rPr lang="tr-TR" dirty="0"/>
              <a:t> </a:t>
            </a:r>
            <a:r>
              <a:rPr lang="tr-TR" dirty="0" err="1"/>
              <a:t>nature</a:t>
            </a:r>
            <a:endParaRPr lang="tr-TR" dirty="0"/>
          </a:p>
          <a:p>
            <a:endParaRPr lang="tr-TR" dirty="0"/>
          </a:p>
        </p:txBody>
      </p:sp>
      <p:sp>
        <p:nvSpPr>
          <p:cNvPr id="4" name="Metin Yer Tutucusu 3">
            <a:extLst>
              <a:ext uri="{FF2B5EF4-FFF2-40B4-BE49-F238E27FC236}">
                <a16:creationId xmlns:a16="http://schemas.microsoft.com/office/drawing/2014/main" id="{0DBCB4DD-B3FB-9274-BB7C-68A347A583C3}"/>
              </a:ext>
            </a:extLst>
          </p:cNvPr>
          <p:cNvSpPr>
            <a:spLocks noGrp="1"/>
          </p:cNvSpPr>
          <p:nvPr>
            <p:ph type="body" sz="half" idx="2"/>
          </p:nvPr>
        </p:nvSpPr>
        <p:spPr/>
        <p:txBody>
          <a:bodyPr/>
          <a:lstStyle/>
          <a:p>
            <a:endParaRPr lang="tr-TR" dirty="0"/>
          </a:p>
        </p:txBody>
      </p:sp>
    </p:spTree>
    <p:extLst>
      <p:ext uri="{BB962C8B-B14F-4D97-AF65-F5344CB8AC3E}">
        <p14:creationId xmlns:p14="http://schemas.microsoft.com/office/powerpoint/2010/main" val="3255576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DABE90-1209-AAFD-3005-E975ED2B0597}"/>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E87B0543-C131-BA81-2A28-F7E9A7F9E8D0}"/>
              </a:ext>
            </a:extLst>
          </p:cNvPr>
          <p:cNvSpPr>
            <a:spLocks noGrp="1"/>
          </p:cNvSpPr>
          <p:nvPr>
            <p:ph idx="1"/>
          </p:nvPr>
        </p:nvSpPr>
        <p:spPr/>
        <p:txBody>
          <a:bodyPr/>
          <a:lstStyle/>
          <a:p>
            <a:r>
              <a:rPr lang="tr-TR" dirty="0" err="1"/>
              <a:t>Louisa</a:t>
            </a:r>
            <a:endParaRPr lang="tr-TR" dirty="0"/>
          </a:p>
          <a:p>
            <a:r>
              <a:rPr lang="tr-TR" dirty="0" err="1"/>
              <a:t>Mrs.Sparsit</a:t>
            </a:r>
            <a:endParaRPr lang="tr-TR" dirty="0"/>
          </a:p>
          <a:p>
            <a:r>
              <a:rPr lang="tr-TR" dirty="0" err="1"/>
              <a:t>Mrs.Gradgrind</a:t>
            </a:r>
            <a:endParaRPr lang="tr-TR" dirty="0"/>
          </a:p>
          <a:p>
            <a:r>
              <a:rPr lang="tr-TR" dirty="0" err="1"/>
              <a:t>Sissy</a:t>
            </a:r>
            <a:r>
              <a:rPr lang="tr-TR" dirty="0"/>
              <a:t> </a:t>
            </a:r>
            <a:r>
              <a:rPr lang="tr-TR" dirty="0" err="1"/>
              <a:t>Jupe</a:t>
            </a:r>
            <a:endParaRPr lang="tr-TR" dirty="0"/>
          </a:p>
          <a:p>
            <a:r>
              <a:rPr lang="tr-TR" dirty="0" err="1"/>
              <a:t>Bounderby’s</a:t>
            </a:r>
            <a:r>
              <a:rPr lang="tr-TR" dirty="0"/>
              <a:t> </a:t>
            </a:r>
            <a:r>
              <a:rPr lang="tr-TR" dirty="0" err="1"/>
              <a:t>mom</a:t>
            </a:r>
            <a:endParaRPr lang="tr-TR" dirty="0"/>
          </a:p>
          <a:p>
            <a:r>
              <a:rPr lang="tr-TR" dirty="0" err="1"/>
              <a:t>Rachael</a:t>
            </a:r>
            <a:endParaRPr lang="tr-TR" dirty="0"/>
          </a:p>
          <a:p>
            <a:r>
              <a:rPr lang="tr-TR" dirty="0" err="1"/>
              <a:t>Blackpool’s</a:t>
            </a:r>
            <a:r>
              <a:rPr lang="tr-TR" dirty="0"/>
              <a:t> </a:t>
            </a:r>
            <a:r>
              <a:rPr lang="tr-TR" dirty="0" err="1"/>
              <a:t>wife</a:t>
            </a:r>
            <a:endParaRPr lang="tr-TR" dirty="0"/>
          </a:p>
          <a:p>
            <a:endParaRPr lang="tr-TR" dirty="0"/>
          </a:p>
        </p:txBody>
      </p:sp>
      <p:sp>
        <p:nvSpPr>
          <p:cNvPr id="4" name="Metin Yer Tutucusu 3">
            <a:extLst>
              <a:ext uri="{FF2B5EF4-FFF2-40B4-BE49-F238E27FC236}">
                <a16:creationId xmlns:a16="http://schemas.microsoft.com/office/drawing/2014/main" id="{33BE777D-B93F-4BDA-DBBA-86AE49C3FC6E}"/>
              </a:ext>
            </a:extLst>
          </p:cNvPr>
          <p:cNvSpPr>
            <a:spLocks noGrp="1"/>
          </p:cNvSpPr>
          <p:nvPr>
            <p:ph type="body" sz="half" idx="2"/>
          </p:nvPr>
        </p:nvSpPr>
        <p:spPr/>
        <p:txBody>
          <a:bodyPr/>
          <a:lstStyle/>
          <a:p>
            <a:r>
              <a:rPr lang="tr-TR" dirty="0" err="1"/>
              <a:t>Women</a:t>
            </a:r>
            <a:r>
              <a:rPr lang="tr-TR" dirty="0"/>
              <a:t> </a:t>
            </a:r>
            <a:r>
              <a:rPr lang="tr-TR" dirty="0" err="1"/>
              <a:t>Characters</a:t>
            </a:r>
            <a:endParaRPr lang="tr-TR" dirty="0"/>
          </a:p>
        </p:txBody>
      </p:sp>
    </p:spTree>
    <p:extLst>
      <p:ext uri="{BB962C8B-B14F-4D97-AF65-F5344CB8AC3E}">
        <p14:creationId xmlns:p14="http://schemas.microsoft.com/office/powerpoint/2010/main" val="264558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2E6295-73CD-42AA-E624-10B0EB26072D}"/>
              </a:ext>
            </a:extLst>
          </p:cNvPr>
          <p:cNvSpPr>
            <a:spLocks noGrp="1"/>
          </p:cNvSpPr>
          <p:nvPr>
            <p:ph type="title"/>
          </p:nvPr>
        </p:nvSpPr>
        <p:spPr>
          <a:xfrm>
            <a:off x="483221" y="-157815"/>
            <a:ext cx="11029616" cy="1188720"/>
          </a:xfrm>
        </p:spPr>
        <p:txBody>
          <a:bodyPr/>
          <a:lstStyle/>
          <a:p>
            <a:r>
              <a:rPr lang="tr-TR" dirty="0"/>
              <a:t>STUDY QUESTIONS </a:t>
            </a:r>
          </a:p>
        </p:txBody>
      </p:sp>
      <p:sp>
        <p:nvSpPr>
          <p:cNvPr id="3" name="İçerik Yer Tutucusu 2">
            <a:extLst>
              <a:ext uri="{FF2B5EF4-FFF2-40B4-BE49-F238E27FC236}">
                <a16:creationId xmlns:a16="http://schemas.microsoft.com/office/drawing/2014/main" id="{FD9AB71C-57FF-2D13-497B-CC64439639EA}"/>
              </a:ext>
            </a:extLst>
          </p:cNvPr>
          <p:cNvSpPr>
            <a:spLocks noGrp="1"/>
          </p:cNvSpPr>
          <p:nvPr>
            <p:ph idx="1"/>
          </p:nvPr>
        </p:nvSpPr>
        <p:spPr>
          <a:xfrm>
            <a:off x="581192" y="1030905"/>
            <a:ext cx="11029615" cy="4944445"/>
          </a:xfrm>
        </p:spPr>
        <p:txBody>
          <a:bodyPr>
            <a:normAutofit fontScale="62500" lnSpcReduction="20000"/>
          </a:bodyPr>
          <a:lstStyle/>
          <a:p>
            <a:pPr marL="342900" indent="-342900">
              <a:buFont typeface="+mj-lt"/>
              <a:buAutoNum type="arabicPeriod"/>
            </a:pPr>
            <a:r>
              <a:rPr lang="tr-TR" dirty="0"/>
              <a:t>How </a:t>
            </a:r>
            <a:r>
              <a:rPr lang="tr-TR" dirty="0" err="1"/>
              <a:t>does</a:t>
            </a:r>
            <a:r>
              <a:rPr lang="tr-TR" dirty="0"/>
              <a:t> Dickens </a:t>
            </a:r>
            <a:r>
              <a:rPr lang="tr-TR" dirty="0" err="1"/>
              <a:t>comment</a:t>
            </a:r>
            <a:r>
              <a:rPr lang="tr-TR" dirty="0"/>
              <a:t> on </a:t>
            </a:r>
            <a:r>
              <a:rPr lang="tr-TR" dirty="0" err="1"/>
              <a:t>the</a:t>
            </a:r>
            <a:r>
              <a:rPr lang="tr-TR" dirty="0"/>
              <a:t> </a:t>
            </a:r>
            <a:r>
              <a:rPr lang="tr-TR" dirty="0" err="1"/>
              <a:t>effects</a:t>
            </a:r>
            <a:r>
              <a:rPr lang="tr-TR" dirty="0"/>
              <a:t> of </a:t>
            </a:r>
            <a:r>
              <a:rPr lang="tr-TR" dirty="0" err="1"/>
              <a:t>industrialization</a:t>
            </a:r>
            <a:r>
              <a:rPr lang="tr-TR" dirty="0"/>
              <a:t> on </a:t>
            </a:r>
            <a:r>
              <a:rPr lang="tr-TR" dirty="0" err="1"/>
              <a:t>society</a:t>
            </a:r>
            <a:r>
              <a:rPr lang="tr-TR" dirty="0"/>
              <a:t> </a:t>
            </a:r>
            <a:r>
              <a:rPr lang="tr-TR" dirty="0" err="1"/>
              <a:t>through</a:t>
            </a:r>
            <a:r>
              <a:rPr lang="tr-TR" dirty="0"/>
              <a:t> </a:t>
            </a:r>
            <a:r>
              <a:rPr lang="tr-TR" dirty="0" err="1"/>
              <a:t>the</a:t>
            </a:r>
            <a:r>
              <a:rPr lang="tr-TR" dirty="0"/>
              <a:t> </a:t>
            </a:r>
            <a:r>
              <a:rPr lang="tr-TR" dirty="0" err="1"/>
              <a:t>portrayal</a:t>
            </a:r>
            <a:r>
              <a:rPr lang="tr-TR" dirty="0"/>
              <a:t> of </a:t>
            </a:r>
            <a:r>
              <a:rPr lang="tr-TR" dirty="0" err="1"/>
              <a:t>Coketown</a:t>
            </a:r>
            <a:r>
              <a:rPr lang="tr-TR" dirty="0"/>
              <a:t> </a:t>
            </a:r>
            <a:r>
              <a:rPr lang="tr-TR" dirty="0" err="1"/>
              <a:t>and</a:t>
            </a:r>
            <a:r>
              <a:rPr lang="tr-TR" dirty="0"/>
              <a:t> </a:t>
            </a:r>
            <a:r>
              <a:rPr lang="tr-TR" dirty="0" err="1"/>
              <a:t>its</a:t>
            </a:r>
            <a:r>
              <a:rPr lang="tr-TR" dirty="0"/>
              <a:t> </a:t>
            </a:r>
            <a:r>
              <a:rPr lang="tr-TR" dirty="0" err="1"/>
              <a:t>inhabitants</a:t>
            </a:r>
            <a:r>
              <a:rPr lang="tr-TR" dirty="0"/>
              <a:t>?</a:t>
            </a:r>
          </a:p>
          <a:p>
            <a:pPr marL="342900" indent="-342900">
              <a:buFont typeface="+mj-lt"/>
              <a:buAutoNum type="arabicPeriod"/>
            </a:pPr>
            <a:r>
              <a:rPr lang="tr-TR" dirty="0" err="1"/>
              <a:t>What</a:t>
            </a:r>
            <a:r>
              <a:rPr lang="tr-TR" dirty="0"/>
              <a:t> is </a:t>
            </a:r>
            <a:r>
              <a:rPr lang="tr-TR" dirty="0" err="1"/>
              <a:t>the</a:t>
            </a:r>
            <a:r>
              <a:rPr lang="tr-TR" dirty="0"/>
              <a:t> role of </a:t>
            </a:r>
            <a:r>
              <a:rPr lang="tr-TR" dirty="0" err="1"/>
              <a:t>utilitarianism</a:t>
            </a:r>
            <a:r>
              <a:rPr lang="tr-TR" dirty="0"/>
              <a:t> in </a:t>
            </a:r>
            <a:r>
              <a:rPr lang="tr-TR" dirty="0" err="1"/>
              <a:t>the</a:t>
            </a:r>
            <a:r>
              <a:rPr lang="tr-TR" dirty="0"/>
              <a:t> </a:t>
            </a:r>
            <a:r>
              <a:rPr lang="tr-TR" dirty="0" err="1"/>
              <a:t>novel</a:t>
            </a:r>
            <a:r>
              <a:rPr lang="tr-TR" dirty="0"/>
              <a:t>, </a:t>
            </a:r>
            <a:r>
              <a:rPr lang="tr-TR" dirty="0" err="1"/>
              <a:t>and</a:t>
            </a:r>
            <a:r>
              <a:rPr lang="tr-TR" dirty="0"/>
              <a:t> how is it </a:t>
            </a:r>
            <a:r>
              <a:rPr lang="tr-TR" dirty="0" err="1"/>
              <a:t>embodied</a:t>
            </a:r>
            <a:r>
              <a:rPr lang="tr-TR" dirty="0"/>
              <a:t> </a:t>
            </a:r>
            <a:r>
              <a:rPr lang="tr-TR" dirty="0" err="1"/>
              <a:t>by</a:t>
            </a:r>
            <a:r>
              <a:rPr lang="tr-TR" dirty="0"/>
              <a:t> </a:t>
            </a:r>
            <a:r>
              <a:rPr lang="tr-TR" dirty="0" err="1"/>
              <a:t>characters</a:t>
            </a:r>
            <a:r>
              <a:rPr lang="tr-TR" dirty="0"/>
              <a:t> </a:t>
            </a:r>
            <a:r>
              <a:rPr lang="tr-TR" dirty="0" err="1"/>
              <a:t>like</a:t>
            </a:r>
            <a:r>
              <a:rPr lang="tr-TR" dirty="0"/>
              <a:t> </a:t>
            </a:r>
            <a:r>
              <a:rPr lang="tr-TR" dirty="0" err="1"/>
              <a:t>Mr</a:t>
            </a:r>
            <a:r>
              <a:rPr lang="tr-TR" dirty="0"/>
              <a:t>. Thomas </a:t>
            </a:r>
            <a:r>
              <a:rPr lang="tr-TR" dirty="0" err="1"/>
              <a:t>Gradgrind</a:t>
            </a:r>
            <a:r>
              <a:rPr lang="tr-TR" dirty="0"/>
              <a:t> </a:t>
            </a:r>
            <a:r>
              <a:rPr lang="tr-TR" dirty="0" err="1"/>
              <a:t>and</a:t>
            </a:r>
            <a:r>
              <a:rPr lang="tr-TR" dirty="0"/>
              <a:t> </a:t>
            </a:r>
            <a:r>
              <a:rPr lang="tr-TR" dirty="0" err="1"/>
              <a:t>Mr</a:t>
            </a:r>
            <a:r>
              <a:rPr lang="tr-TR" dirty="0"/>
              <a:t>. </a:t>
            </a:r>
            <a:r>
              <a:rPr lang="tr-TR" dirty="0" err="1"/>
              <a:t>Bounderby</a:t>
            </a:r>
            <a:r>
              <a:rPr lang="tr-TR" dirty="0"/>
              <a:t>?</a:t>
            </a:r>
          </a:p>
          <a:p>
            <a:pPr marL="342900" indent="-342900">
              <a:buFont typeface="+mj-lt"/>
              <a:buAutoNum type="arabicPeriod"/>
            </a:pPr>
            <a:r>
              <a:rPr lang="tr-TR" dirty="0" err="1"/>
              <a:t>Analyze</a:t>
            </a:r>
            <a:r>
              <a:rPr lang="tr-TR" dirty="0"/>
              <a:t> how Dickens </a:t>
            </a:r>
            <a:r>
              <a:rPr lang="tr-TR" dirty="0" err="1"/>
              <a:t>portrays</a:t>
            </a:r>
            <a:r>
              <a:rPr lang="tr-TR" dirty="0"/>
              <a:t> </a:t>
            </a:r>
            <a:r>
              <a:rPr lang="tr-TR" dirty="0" err="1"/>
              <a:t>the</a:t>
            </a:r>
            <a:r>
              <a:rPr lang="tr-TR" dirty="0"/>
              <a:t> </a:t>
            </a:r>
            <a:r>
              <a:rPr lang="tr-TR" dirty="0" err="1"/>
              <a:t>working</a:t>
            </a:r>
            <a:r>
              <a:rPr lang="tr-TR" dirty="0"/>
              <a:t> </a:t>
            </a:r>
            <a:r>
              <a:rPr lang="tr-TR" dirty="0" err="1"/>
              <a:t>class</a:t>
            </a:r>
            <a:r>
              <a:rPr lang="tr-TR" dirty="0"/>
              <a:t> </a:t>
            </a:r>
            <a:r>
              <a:rPr lang="tr-TR" dirty="0" err="1"/>
              <a:t>versus</a:t>
            </a:r>
            <a:r>
              <a:rPr lang="tr-TR" dirty="0"/>
              <a:t> </a:t>
            </a:r>
            <a:r>
              <a:rPr lang="tr-TR" dirty="0" err="1"/>
              <a:t>the</a:t>
            </a:r>
            <a:r>
              <a:rPr lang="tr-TR" dirty="0"/>
              <a:t> </a:t>
            </a:r>
            <a:r>
              <a:rPr lang="tr-TR" dirty="0" err="1"/>
              <a:t>upper</a:t>
            </a:r>
            <a:r>
              <a:rPr lang="tr-TR" dirty="0"/>
              <a:t> </a:t>
            </a:r>
            <a:r>
              <a:rPr lang="tr-TR" dirty="0" err="1"/>
              <a:t>class</a:t>
            </a:r>
            <a:r>
              <a:rPr lang="tr-TR" dirty="0"/>
              <a:t>. How </a:t>
            </a:r>
            <a:r>
              <a:rPr lang="tr-TR" dirty="0" err="1"/>
              <a:t>does</a:t>
            </a:r>
            <a:r>
              <a:rPr lang="tr-TR" dirty="0"/>
              <a:t> </a:t>
            </a:r>
            <a:r>
              <a:rPr lang="tr-TR" dirty="0" err="1"/>
              <a:t>the</a:t>
            </a:r>
            <a:r>
              <a:rPr lang="tr-TR" dirty="0"/>
              <a:t> </a:t>
            </a:r>
            <a:r>
              <a:rPr lang="tr-TR" dirty="0" err="1"/>
              <a:t>novel</a:t>
            </a:r>
            <a:r>
              <a:rPr lang="tr-TR" dirty="0"/>
              <a:t> </a:t>
            </a:r>
            <a:r>
              <a:rPr lang="tr-TR" dirty="0" err="1"/>
              <a:t>comment</a:t>
            </a:r>
            <a:r>
              <a:rPr lang="tr-TR" dirty="0"/>
              <a:t> on </a:t>
            </a:r>
            <a:r>
              <a:rPr lang="tr-TR" dirty="0" err="1"/>
              <a:t>the</a:t>
            </a:r>
            <a:r>
              <a:rPr lang="tr-TR" dirty="0"/>
              <a:t> </a:t>
            </a:r>
            <a:r>
              <a:rPr lang="tr-TR" dirty="0" err="1"/>
              <a:t>social</a:t>
            </a:r>
            <a:r>
              <a:rPr lang="tr-TR" dirty="0"/>
              <a:t> </a:t>
            </a:r>
            <a:r>
              <a:rPr lang="tr-TR" dirty="0" err="1"/>
              <a:t>and</a:t>
            </a:r>
            <a:r>
              <a:rPr lang="tr-TR" dirty="0"/>
              <a:t> </a:t>
            </a:r>
            <a:r>
              <a:rPr lang="tr-TR" dirty="0" err="1"/>
              <a:t>economic</a:t>
            </a:r>
            <a:r>
              <a:rPr lang="tr-TR" dirty="0"/>
              <a:t> </a:t>
            </a:r>
            <a:r>
              <a:rPr lang="tr-TR" dirty="0" err="1"/>
              <a:t>divide</a:t>
            </a:r>
            <a:r>
              <a:rPr lang="tr-TR" dirty="0"/>
              <a:t>?</a:t>
            </a:r>
          </a:p>
          <a:p>
            <a:pPr marL="342900" indent="-342900">
              <a:buFont typeface="+mj-lt"/>
              <a:buAutoNum type="arabicPeriod"/>
            </a:pPr>
            <a:r>
              <a:rPr lang="tr-TR" dirty="0"/>
              <a:t> </a:t>
            </a:r>
            <a:r>
              <a:rPr lang="tr-TR" dirty="0" err="1"/>
              <a:t>In</a:t>
            </a:r>
            <a:r>
              <a:rPr lang="tr-TR" dirty="0"/>
              <a:t> </a:t>
            </a:r>
            <a:r>
              <a:rPr lang="tr-TR" dirty="0" err="1"/>
              <a:t>what</a:t>
            </a:r>
            <a:r>
              <a:rPr lang="tr-TR" dirty="0"/>
              <a:t> </a:t>
            </a:r>
            <a:r>
              <a:rPr lang="tr-TR" dirty="0" err="1"/>
              <a:t>ways</a:t>
            </a:r>
            <a:r>
              <a:rPr lang="tr-TR" dirty="0"/>
              <a:t> </a:t>
            </a:r>
            <a:r>
              <a:rPr lang="tr-TR" dirty="0" err="1"/>
              <a:t>does</a:t>
            </a:r>
            <a:r>
              <a:rPr lang="tr-TR" dirty="0"/>
              <a:t> Dickens </a:t>
            </a:r>
            <a:r>
              <a:rPr lang="tr-TR" dirty="0" err="1"/>
              <a:t>criticize</a:t>
            </a:r>
            <a:r>
              <a:rPr lang="tr-TR" dirty="0"/>
              <a:t> </a:t>
            </a:r>
            <a:r>
              <a:rPr lang="tr-TR" dirty="0" err="1"/>
              <a:t>the</a:t>
            </a:r>
            <a:r>
              <a:rPr lang="tr-TR" dirty="0"/>
              <a:t> </a:t>
            </a:r>
            <a:r>
              <a:rPr lang="tr-TR" dirty="0" err="1"/>
              <a:t>education</a:t>
            </a:r>
            <a:r>
              <a:rPr lang="tr-TR" dirty="0"/>
              <a:t> </a:t>
            </a:r>
            <a:r>
              <a:rPr lang="tr-TR" dirty="0" err="1"/>
              <a:t>system</a:t>
            </a:r>
            <a:r>
              <a:rPr lang="tr-TR" dirty="0"/>
              <a:t> </a:t>
            </a:r>
            <a:r>
              <a:rPr lang="tr-TR" dirty="0" err="1"/>
              <a:t>through</a:t>
            </a:r>
            <a:r>
              <a:rPr lang="tr-TR" dirty="0"/>
              <a:t> </a:t>
            </a:r>
            <a:r>
              <a:rPr lang="tr-TR" dirty="0" err="1"/>
              <a:t>Mr</a:t>
            </a:r>
            <a:r>
              <a:rPr lang="tr-TR" dirty="0"/>
              <a:t>. </a:t>
            </a:r>
            <a:r>
              <a:rPr lang="tr-TR" dirty="0" err="1"/>
              <a:t>Gradgrind's</a:t>
            </a:r>
            <a:r>
              <a:rPr lang="tr-TR" dirty="0"/>
              <a:t> </a:t>
            </a:r>
            <a:r>
              <a:rPr lang="tr-TR" dirty="0" err="1"/>
              <a:t>philosophy</a:t>
            </a:r>
            <a:r>
              <a:rPr lang="tr-TR" dirty="0"/>
              <a:t> of "</a:t>
            </a:r>
            <a:r>
              <a:rPr lang="tr-TR" dirty="0" err="1"/>
              <a:t>facts</a:t>
            </a:r>
            <a:r>
              <a:rPr lang="tr-TR" dirty="0"/>
              <a:t>"? How </a:t>
            </a:r>
            <a:r>
              <a:rPr lang="tr-TR" dirty="0" err="1"/>
              <a:t>does</a:t>
            </a:r>
            <a:r>
              <a:rPr lang="tr-TR" dirty="0"/>
              <a:t> </a:t>
            </a:r>
            <a:r>
              <a:rPr lang="tr-TR" dirty="0" err="1"/>
              <a:t>the</a:t>
            </a:r>
            <a:r>
              <a:rPr lang="tr-TR" dirty="0"/>
              <a:t> </a:t>
            </a:r>
            <a:r>
              <a:rPr lang="tr-TR" dirty="0" err="1"/>
              <a:t>education</a:t>
            </a:r>
            <a:r>
              <a:rPr lang="tr-TR" dirty="0"/>
              <a:t> </a:t>
            </a:r>
            <a:r>
              <a:rPr lang="tr-TR" dirty="0" err="1"/>
              <a:t>system</a:t>
            </a:r>
            <a:r>
              <a:rPr lang="tr-TR" dirty="0"/>
              <a:t> </a:t>
            </a:r>
            <a:r>
              <a:rPr lang="tr-TR" dirty="0" err="1"/>
              <a:t>affect</a:t>
            </a:r>
            <a:r>
              <a:rPr lang="tr-TR" dirty="0"/>
              <a:t> </a:t>
            </a:r>
            <a:r>
              <a:rPr lang="tr-TR" dirty="0" err="1"/>
              <a:t>characters</a:t>
            </a:r>
            <a:r>
              <a:rPr lang="tr-TR" dirty="0"/>
              <a:t> </a:t>
            </a:r>
            <a:r>
              <a:rPr lang="tr-TR" dirty="0" err="1"/>
              <a:t>like</a:t>
            </a:r>
            <a:r>
              <a:rPr lang="tr-TR" dirty="0"/>
              <a:t> </a:t>
            </a:r>
            <a:r>
              <a:rPr lang="tr-TR" dirty="0" err="1"/>
              <a:t>Louisa</a:t>
            </a:r>
            <a:r>
              <a:rPr lang="tr-TR" dirty="0"/>
              <a:t> </a:t>
            </a:r>
            <a:r>
              <a:rPr lang="tr-TR" dirty="0" err="1"/>
              <a:t>and</a:t>
            </a:r>
            <a:r>
              <a:rPr lang="tr-TR" dirty="0"/>
              <a:t> </a:t>
            </a:r>
            <a:r>
              <a:rPr lang="tr-TR" dirty="0" err="1"/>
              <a:t>Tom</a:t>
            </a:r>
            <a:r>
              <a:rPr lang="tr-TR" dirty="0"/>
              <a:t> </a:t>
            </a:r>
            <a:r>
              <a:rPr lang="tr-TR" dirty="0" err="1"/>
              <a:t>Gradgrind</a:t>
            </a:r>
            <a:r>
              <a:rPr lang="tr-TR" dirty="0"/>
              <a:t>?</a:t>
            </a:r>
          </a:p>
          <a:p>
            <a:pPr marL="342900" indent="-342900">
              <a:buFont typeface="+mj-lt"/>
              <a:buAutoNum type="arabicPeriod"/>
            </a:pPr>
            <a:r>
              <a:rPr lang="tr-TR" b="1" dirty="0"/>
              <a:t>Thomas </a:t>
            </a:r>
            <a:r>
              <a:rPr lang="tr-TR" b="1" dirty="0" err="1"/>
              <a:t>Gradgrind</a:t>
            </a:r>
            <a:r>
              <a:rPr lang="tr-TR" b="1" dirty="0"/>
              <a:t>:</a:t>
            </a:r>
            <a:r>
              <a:rPr lang="tr-TR" dirty="0"/>
              <a:t> </a:t>
            </a:r>
            <a:r>
              <a:rPr lang="tr-TR" dirty="0" err="1"/>
              <a:t>What</a:t>
            </a:r>
            <a:r>
              <a:rPr lang="tr-TR" dirty="0"/>
              <a:t> </a:t>
            </a:r>
            <a:r>
              <a:rPr lang="tr-TR" dirty="0" err="1"/>
              <a:t>does</a:t>
            </a:r>
            <a:r>
              <a:rPr lang="tr-TR" dirty="0"/>
              <a:t> </a:t>
            </a:r>
            <a:r>
              <a:rPr lang="tr-TR" dirty="0" err="1"/>
              <a:t>Gradgrind</a:t>
            </a:r>
            <a:r>
              <a:rPr lang="tr-TR" dirty="0"/>
              <a:t> </a:t>
            </a:r>
            <a:r>
              <a:rPr lang="tr-TR" dirty="0" err="1"/>
              <a:t>represent</a:t>
            </a:r>
            <a:r>
              <a:rPr lang="tr-TR" dirty="0"/>
              <a:t> in </a:t>
            </a:r>
            <a:r>
              <a:rPr lang="tr-TR" dirty="0" err="1"/>
              <a:t>the</a:t>
            </a:r>
            <a:r>
              <a:rPr lang="tr-TR" dirty="0"/>
              <a:t> </a:t>
            </a:r>
            <a:r>
              <a:rPr lang="tr-TR" dirty="0" err="1"/>
              <a:t>novel</a:t>
            </a:r>
            <a:r>
              <a:rPr lang="tr-TR" dirty="0"/>
              <a:t>, </a:t>
            </a:r>
            <a:r>
              <a:rPr lang="tr-TR" dirty="0" err="1"/>
              <a:t>and</a:t>
            </a:r>
            <a:r>
              <a:rPr lang="tr-TR" dirty="0"/>
              <a:t> how </a:t>
            </a:r>
            <a:r>
              <a:rPr lang="tr-TR" dirty="0" err="1"/>
              <a:t>does</a:t>
            </a:r>
            <a:r>
              <a:rPr lang="tr-TR" dirty="0"/>
              <a:t> his </a:t>
            </a:r>
            <a:r>
              <a:rPr lang="tr-TR" dirty="0" err="1"/>
              <a:t>character</a:t>
            </a:r>
            <a:r>
              <a:rPr lang="tr-TR" dirty="0"/>
              <a:t> </a:t>
            </a:r>
            <a:r>
              <a:rPr lang="tr-TR" dirty="0" err="1"/>
              <a:t>evolve</a:t>
            </a:r>
            <a:r>
              <a:rPr lang="tr-TR" dirty="0"/>
              <a:t>? Is he a </a:t>
            </a:r>
            <a:r>
              <a:rPr lang="tr-TR" dirty="0" err="1"/>
              <a:t>figure</a:t>
            </a:r>
            <a:r>
              <a:rPr lang="tr-TR" dirty="0"/>
              <a:t> of </a:t>
            </a:r>
            <a:r>
              <a:rPr lang="tr-TR" dirty="0" err="1"/>
              <a:t>sympathy</a:t>
            </a:r>
            <a:r>
              <a:rPr lang="tr-TR" dirty="0"/>
              <a:t> </a:t>
            </a:r>
            <a:r>
              <a:rPr lang="tr-TR" dirty="0" err="1"/>
              <a:t>by</a:t>
            </a:r>
            <a:r>
              <a:rPr lang="tr-TR" dirty="0"/>
              <a:t> </a:t>
            </a:r>
            <a:r>
              <a:rPr lang="tr-TR" dirty="0" err="1"/>
              <a:t>the</a:t>
            </a:r>
            <a:r>
              <a:rPr lang="tr-TR" dirty="0"/>
              <a:t> </a:t>
            </a:r>
            <a:r>
              <a:rPr lang="tr-TR" dirty="0" err="1"/>
              <a:t>end</a:t>
            </a:r>
            <a:r>
              <a:rPr lang="tr-TR" dirty="0"/>
              <a:t> of </a:t>
            </a:r>
            <a:r>
              <a:rPr lang="tr-TR" dirty="0" err="1"/>
              <a:t>the</a:t>
            </a:r>
            <a:r>
              <a:rPr lang="tr-TR" dirty="0"/>
              <a:t> </a:t>
            </a:r>
            <a:r>
              <a:rPr lang="tr-TR" dirty="0" err="1"/>
              <a:t>novel</a:t>
            </a:r>
            <a:r>
              <a:rPr lang="tr-TR" dirty="0"/>
              <a:t>?</a:t>
            </a:r>
          </a:p>
          <a:p>
            <a:pPr marL="342900" indent="-342900">
              <a:buFont typeface="+mj-lt"/>
              <a:buAutoNum type="arabicPeriod"/>
            </a:pPr>
            <a:r>
              <a:rPr lang="tr-TR" b="1" dirty="0" err="1"/>
              <a:t>Josiah</a:t>
            </a:r>
            <a:r>
              <a:rPr lang="tr-TR" b="1" dirty="0"/>
              <a:t> </a:t>
            </a:r>
            <a:r>
              <a:rPr lang="tr-TR" b="1" dirty="0" err="1"/>
              <a:t>Bounderby</a:t>
            </a:r>
            <a:r>
              <a:rPr lang="tr-TR" b="1" dirty="0"/>
              <a:t>:</a:t>
            </a:r>
            <a:r>
              <a:rPr lang="tr-TR" dirty="0"/>
              <a:t> How </a:t>
            </a:r>
            <a:r>
              <a:rPr lang="tr-TR" dirty="0" err="1"/>
              <a:t>does</a:t>
            </a:r>
            <a:r>
              <a:rPr lang="tr-TR" dirty="0"/>
              <a:t> Dickens </a:t>
            </a:r>
            <a:r>
              <a:rPr lang="tr-TR" dirty="0" err="1"/>
              <a:t>use</a:t>
            </a:r>
            <a:r>
              <a:rPr lang="tr-TR" dirty="0"/>
              <a:t> </a:t>
            </a:r>
            <a:r>
              <a:rPr lang="tr-TR" dirty="0" err="1"/>
              <a:t>Bounderby’s</a:t>
            </a:r>
            <a:r>
              <a:rPr lang="tr-TR" dirty="0"/>
              <a:t> </a:t>
            </a:r>
            <a:r>
              <a:rPr lang="tr-TR" dirty="0" err="1"/>
              <a:t>character</a:t>
            </a:r>
            <a:r>
              <a:rPr lang="tr-TR" dirty="0"/>
              <a:t> </a:t>
            </a:r>
            <a:r>
              <a:rPr lang="tr-TR" dirty="0" err="1"/>
              <a:t>to</a:t>
            </a:r>
            <a:r>
              <a:rPr lang="tr-TR" dirty="0"/>
              <a:t> </a:t>
            </a:r>
            <a:r>
              <a:rPr lang="tr-TR" dirty="0" err="1"/>
              <a:t>criticize</a:t>
            </a:r>
            <a:r>
              <a:rPr lang="tr-TR" dirty="0"/>
              <a:t> self-</a:t>
            </a:r>
            <a:r>
              <a:rPr lang="tr-TR" dirty="0" err="1"/>
              <a:t>made</a:t>
            </a:r>
            <a:r>
              <a:rPr lang="tr-TR" dirty="0"/>
              <a:t> men </a:t>
            </a:r>
            <a:r>
              <a:rPr lang="tr-TR" dirty="0" err="1"/>
              <a:t>and</a:t>
            </a:r>
            <a:r>
              <a:rPr lang="tr-TR" dirty="0"/>
              <a:t> </a:t>
            </a:r>
            <a:r>
              <a:rPr lang="tr-TR" dirty="0" err="1"/>
              <a:t>their</a:t>
            </a:r>
            <a:r>
              <a:rPr lang="tr-TR" dirty="0"/>
              <a:t> </a:t>
            </a:r>
            <a:r>
              <a:rPr lang="tr-TR" dirty="0" err="1"/>
              <a:t>attitudes</a:t>
            </a:r>
            <a:r>
              <a:rPr lang="tr-TR" dirty="0"/>
              <a:t> </a:t>
            </a:r>
            <a:r>
              <a:rPr lang="tr-TR" dirty="0" err="1"/>
              <a:t>toward</a:t>
            </a:r>
            <a:r>
              <a:rPr lang="tr-TR" dirty="0"/>
              <a:t> </a:t>
            </a:r>
            <a:r>
              <a:rPr lang="tr-TR" dirty="0" err="1"/>
              <a:t>the</a:t>
            </a:r>
            <a:r>
              <a:rPr lang="tr-TR" dirty="0"/>
              <a:t> </a:t>
            </a:r>
            <a:r>
              <a:rPr lang="tr-TR" dirty="0" err="1"/>
              <a:t>poor</a:t>
            </a:r>
            <a:r>
              <a:rPr lang="tr-TR" dirty="0"/>
              <a:t>? </a:t>
            </a:r>
            <a:r>
              <a:rPr lang="tr-TR" dirty="0" err="1"/>
              <a:t>Discuss</a:t>
            </a:r>
            <a:r>
              <a:rPr lang="tr-TR" dirty="0"/>
              <a:t> his </a:t>
            </a:r>
            <a:r>
              <a:rPr lang="tr-TR" dirty="0" err="1"/>
              <a:t>hypocritical</a:t>
            </a:r>
            <a:r>
              <a:rPr lang="tr-TR" dirty="0"/>
              <a:t> </a:t>
            </a:r>
            <a:r>
              <a:rPr lang="tr-TR" dirty="0" err="1"/>
              <a:t>nature</a:t>
            </a:r>
            <a:r>
              <a:rPr lang="tr-TR" dirty="0"/>
              <a:t>.</a:t>
            </a:r>
          </a:p>
          <a:p>
            <a:pPr marL="342900" indent="-342900">
              <a:buFont typeface="+mj-lt"/>
              <a:buAutoNum type="arabicPeriod"/>
            </a:pPr>
            <a:r>
              <a:rPr lang="tr-TR" b="1" dirty="0" err="1"/>
              <a:t>Louisa</a:t>
            </a:r>
            <a:r>
              <a:rPr lang="tr-TR" b="1" dirty="0"/>
              <a:t> </a:t>
            </a:r>
            <a:r>
              <a:rPr lang="tr-TR" b="1" dirty="0" err="1"/>
              <a:t>Gradgrind</a:t>
            </a:r>
            <a:r>
              <a:rPr lang="tr-TR" b="1" dirty="0"/>
              <a:t>:</a:t>
            </a:r>
            <a:r>
              <a:rPr lang="tr-TR" dirty="0"/>
              <a:t> How </a:t>
            </a:r>
            <a:r>
              <a:rPr lang="tr-TR" dirty="0" err="1"/>
              <a:t>does</a:t>
            </a:r>
            <a:r>
              <a:rPr lang="tr-TR" dirty="0"/>
              <a:t> </a:t>
            </a:r>
            <a:r>
              <a:rPr lang="tr-TR" dirty="0" err="1"/>
              <a:t>Louisa's</a:t>
            </a:r>
            <a:r>
              <a:rPr lang="tr-TR" dirty="0"/>
              <a:t> </a:t>
            </a:r>
            <a:r>
              <a:rPr lang="tr-TR" dirty="0" err="1"/>
              <a:t>emotional</a:t>
            </a:r>
            <a:r>
              <a:rPr lang="tr-TR" dirty="0"/>
              <a:t> </a:t>
            </a:r>
            <a:r>
              <a:rPr lang="tr-TR" dirty="0" err="1"/>
              <a:t>journey</a:t>
            </a:r>
            <a:r>
              <a:rPr lang="tr-TR" dirty="0"/>
              <a:t> </a:t>
            </a:r>
            <a:r>
              <a:rPr lang="tr-TR" dirty="0" err="1"/>
              <a:t>reflect</a:t>
            </a:r>
            <a:r>
              <a:rPr lang="tr-TR" dirty="0"/>
              <a:t> </a:t>
            </a:r>
            <a:r>
              <a:rPr lang="tr-TR" dirty="0" err="1"/>
              <a:t>the</a:t>
            </a:r>
            <a:r>
              <a:rPr lang="tr-TR" dirty="0"/>
              <a:t> </a:t>
            </a:r>
            <a:r>
              <a:rPr lang="tr-TR" dirty="0" err="1"/>
              <a:t>limitations</a:t>
            </a:r>
            <a:r>
              <a:rPr lang="tr-TR" dirty="0"/>
              <a:t> of a life </a:t>
            </a:r>
            <a:r>
              <a:rPr lang="tr-TR" dirty="0" err="1"/>
              <a:t>based</a:t>
            </a:r>
            <a:r>
              <a:rPr lang="tr-TR" dirty="0"/>
              <a:t> </a:t>
            </a:r>
            <a:r>
              <a:rPr lang="tr-TR" dirty="0" err="1"/>
              <a:t>solely</a:t>
            </a:r>
            <a:r>
              <a:rPr lang="tr-TR" dirty="0"/>
              <a:t> on </a:t>
            </a:r>
            <a:r>
              <a:rPr lang="tr-TR" dirty="0" err="1"/>
              <a:t>reason</a:t>
            </a:r>
            <a:r>
              <a:rPr lang="tr-TR" dirty="0"/>
              <a:t> </a:t>
            </a:r>
            <a:r>
              <a:rPr lang="tr-TR" dirty="0" err="1"/>
              <a:t>and</a:t>
            </a:r>
            <a:r>
              <a:rPr lang="tr-TR" dirty="0"/>
              <a:t> </a:t>
            </a:r>
            <a:r>
              <a:rPr lang="tr-TR" dirty="0" err="1"/>
              <a:t>fact</a:t>
            </a:r>
            <a:r>
              <a:rPr lang="tr-TR" dirty="0"/>
              <a:t>?</a:t>
            </a:r>
          </a:p>
          <a:p>
            <a:pPr marL="342900" indent="-342900">
              <a:buFont typeface="+mj-lt"/>
              <a:buAutoNum type="arabicPeriod"/>
            </a:pPr>
            <a:r>
              <a:rPr lang="tr-TR" b="1" dirty="0"/>
              <a:t>Stephen </a:t>
            </a:r>
            <a:r>
              <a:rPr lang="tr-TR" b="1" dirty="0" err="1"/>
              <a:t>Blackpool</a:t>
            </a:r>
            <a:r>
              <a:rPr lang="tr-TR" b="1" dirty="0"/>
              <a:t>:</a:t>
            </a:r>
            <a:r>
              <a:rPr lang="tr-TR" dirty="0"/>
              <a:t> </a:t>
            </a:r>
            <a:r>
              <a:rPr lang="tr-TR" dirty="0" err="1"/>
              <a:t>Analyze</a:t>
            </a:r>
            <a:r>
              <a:rPr lang="tr-TR" dirty="0"/>
              <a:t> </a:t>
            </a:r>
            <a:r>
              <a:rPr lang="tr-TR" dirty="0" err="1"/>
              <a:t>Stephen’s</a:t>
            </a:r>
            <a:r>
              <a:rPr lang="tr-TR" dirty="0"/>
              <a:t> role as a </a:t>
            </a:r>
            <a:r>
              <a:rPr lang="tr-TR" dirty="0" err="1"/>
              <a:t>representation</a:t>
            </a:r>
            <a:r>
              <a:rPr lang="tr-TR" dirty="0"/>
              <a:t> of </a:t>
            </a:r>
            <a:r>
              <a:rPr lang="tr-TR" dirty="0" err="1"/>
              <a:t>the</a:t>
            </a:r>
            <a:r>
              <a:rPr lang="tr-TR" dirty="0"/>
              <a:t> </a:t>
            </a:r>
            <a:r>
              <a:rPr lang="tr-TR" dirty="0" err="1"/>
              <a:t>working</a:t>
            </a:r>
            <a:r>
              <a:rPr lang="tr-TR" dirty="0"/>
              <a:t> </a:t>
            </a:r>
            <a:r>
              <a:rPr lang="tr-TR" dirty="0" err="1"/>
              <a:t>class</a:t>
            </a:r>
            <a:r>
              <a:rPr lang="tr-TR" dirty="0"/>
              <a:t>. How </a:t>
            </a:r>
            <a:r>
              <a:rPr lang="tr-TR" dirty="0" err="1"/>
              <a:t>does</a:t>
            </a:r>
            <a:r>
              <a:rPr lang="tr-TR" dirty="0"/>
              <a:t> his </a:t>
            </a:r>
            <a:r>
              <a:rPr lang="tr-TR" dirty="0" err="1"/>
              <a:t>storyline</a:t>
            </a:r>
            <a:r>
              <a:rPr lang="tr-TR" dirty="0"/>
              <a:t> </a:t>
            </a:r>
            <a:r>
              <a:rPr lang="tr-TR" dirty="0" err="1"/>
              <a:t>reflect</a:t>
            </a:r>
            <a:r>
              <a:rPr lang="tr-TR" dirty="0"/>
              <a:t> </a:t>
            </a:r>
            <a:r>
              <a:rPr lang="tr-TR" dirty="0" err="1"/>
              <a:t>the</a:t>
            </a:r>
            <a:r>
              <a:rPr lang="tr-TR" dirty="0"/>
              <a:t> </a:t>
            </a:r>
            <a:r>
              <a:rPr lang="tr-TR" dirty="0" err="1"/>
              <a:t>novel’s</a:t>
            </a:r>
            <a:r>
              <a:rPr lang="tr-TR" dirty="0"/>
              <a:t> </a:t>
            </a:r>
            <a:r>
              <a:rPr lang="tr-TR" dirty="0" err="1"/>
              <a:t>larger</a:t>
            </a:r>
            <a:r>
              <a:rPr lang="tr-TR" dirty="0"/>
              <a:t> </a:t>
            </a:r>
            <a:r>
              <a:rPr lang="tr-TR" dirty="0" err="1"/>
              <a:t>themes</a:t>
            </a:r>
            <a:r>
              <a:rPr lang="tr-TR" dirty="0"/>
              <a:t> of </a:t>
            </a:r>
            <a:r>
              <a:rPr lang="tr-TR" dirty="0" err="1"/>
              <a:t>injustice</a:t>
            </a:r>
            <a:r>
              <a:rPr lang="tr-TR" dirty="0"/>
              <a:t> </a:t>
            </a:r>
            <a:r>
              <a:rPr lang="tr-TR" dirty="0" err="1"/>
              <a:t>and</a:t>
            </a:r>
            <a:r>
              <a:rPr lang="tr-TR" dirty="0"/>
              <a:t> moral </a:t>
            </a:r>
            <a:r>
              <a:rPr lang="tr-TR" dirty="0" err="1"/>
              <a:t>integrity</a:t>
            </a:r>
            <a:r>
              <a:rPr lang="tr-TR" dirty="0"/>
              <a:t>?</a:t>
            </a:r>
          </a:p>
          <a:p>
            <a:pPr marL="342900" indent="-342900">
              <a:buFont typeface="+mj-lt"/>
              <a:buAutoNum type="arabicPeriod"/>
            </a:pPr>
            <a:r>
              <a:rPr lang="tr-TR" dirty="0"/>
              <a:t> How </a:t>
            </a:r>
            <a:r>
              <a:rPr lang="tr-TR" dirty="0" err="1"/>
              <a:t>does</a:t>
            </a:r>
            <a:r>
              <a:rPr lang="tr-TR" dirty="0"/>
              <a:t> Dickens </a:t>
            </a:r>
            <a:r>
              <a:rPr lang="tr-TR" dirty="0" err="1"/>
              <a:t>use</a:t>
            </a:r>
            <a:r>
              <a:rPr lang="tr-TR" dirty="0"/>
              <a:t> </a:t>
            </a:r>
            <a:r>
              <a:rPr lang="tr-TR" dirty="0" err="1"/>
              <a:t>Coketown</a:t>
            </a:r>
            <a:r>
              <a:rPr lang="tr-TR" dirty="0"/>
              <a:t> as a </a:t>
            </a:r>
            <a:r>
              <a:rPr lang="tr-TR" dirty="0" err="1"/>
              <a:t>symbol</a:t>
            </a:r>
            <a:r>
              <a:rPr lang="tr-TR" dirty="0"/>
              <a:t> of </a:t>
            </a:r>
            <a:r>
              <a:rPr lang="tr-TR" dirty="0" err="1"/>
              <a:t>industrialization</a:t>
            </a:r>
            <a:r>
              <a:rPr lang="tr-TR" dirty="0"/>
              <a:t> </a:t>
            </a:r>
            <a:r>
              <a:rPr lang="tr-TR" dirty="0" err="1"/>
              <a:t>and</a:t>
            </a:r>
            <a:r>
              <a:rPr lang="tr-TR" dirty="0"/>
              <a:t> </a:t>
            </a:r>
            <a:r>
              <a:rPr lang="tr-TR" dirty="0" err="1"/>
              <a:t>its</a:t>
            </a:r>
            <a:r>
              <a:rPr lang="tr-TR" dirty="0"/>
              <a:t> </a:t>
            </a:r>
            <a:r>
              <a:rPr lang="tr-TR" dirty="0" err="1"/>
              <a:t>dehumanizing</a:t>
            </a:r>
            <a:r>
              <a:rPr lang="tr-TR" dirty="0"/>
              <a:t> </a:t>
            </a:r>
            <a:r>
              <a:rPr lang="tr-TR" dirty="0" err="1"/>
              <a:t>effects</a:t>
            </a:r>
            <a:r>
              <a:rPr lang="tr-TR" dirty="0"/>
              <a:t> on </a:t>
            </a:r>
            <a:r>
              <a:rPr lang="tr-TR" dirty="0" err="1"/>
              <a:t>society</a:t>
            </a:r>
            <a:r>
              <a:rPr lang="tr-TR" dirty="0"/>
              <a:t>?</a:t>
            </a:r>
          </a:p>
          <a:p>
            <a:pPr marL="342900" indent="-342900">
              <a:buFont typeface="+mj-lt"/>
              <a:buAutoNum type="arabicPeriod"/>
            </a:pPr>
            <a:r>
              <a:rPr lang="tr-TR" dirty="0" err="1"/>
              <a:t>What</a:t>
            </a:r>
            <a:r>
              <a:rPr lang="tr-TR" dirty="0"/>
              <a:t> is </a:t>
            </a:r>
            <a:r>
              <a:rPr lang="tr-TR" dirty="0" err="1"/>
              <a:t>the</a:t>
            </a:r>
            <a:r>
              <a:rPr lang="tr-TR" dirty="0"/>
              <a:t> </a:t>
            </a:r>
            <a:r>
              <a:rPr lang="tr-TR" dirty="0" err="1"/>
              <a:t>significance</a:t>
            </a:r>
            <a:r>
              <a:rPr lang="tr-TR" dirty="0"/>
              <a:t> of </a:t>
            </a:r>
            <a:r>
              <a:rPr lang="tr-TR" dirty="0" err="1"/>
              <a:t>the</a:t>
            </a:r>
            <a:r>
              <a:rPr lang="tr-TR" dirty="0"/>
              <a:t> </a:t>
            </a:r>
            <a:r>
              <a:rPr lang="tr-TR" dirty="0" err="1"/>
              <a:t>circus</a:t>
            </a:r>
            <a:r>
              <a:rPr lang="tr-TR" dirty="0"/>
              <a:t> in </a:t>
            </a:r>
            <a:r>
              <a:rPr lang="tr-TR" dirty="0" err="1"/>
              <a:t>the</a:t>
            </a:r>
            <a:r>
              <a:rPr lang="tr-TR" dirty="0"/>
              <a:t> </a:t>
            </a:r>
            <a:r>
              <a:rPr lang="tr-TR" dirty="0" err="1"/>
              <a:t>novel</a:t>
            </a:r>
            <a:r>
              <a:rPr lang="tr-TR" dirty="0"/>
              <a:t>? How </a:t>
            </a:r>
            <a:r>
              <a:rPr lang="tr-TR" dirty="0" err="1"/>
              <a:t>does</a:t>
            </a:r>
            <a:r>
              <a:rPr lang="tr-TR" dirty="0"/>
              <a:t> it </a:t>
            </a:r>
            <a:r>
              <a:rPr lang="tr-TR" dirty="0" err="1"/>
              <a:t>contrast</a:t>
            </a:r>
            <a:r>
              <a:rPr lang="tr-TR" dirty="0"/>
              <a:t> </a:t>
            </a:r>
            <a:r>
              <a:rPr lang="tr-TR" dirty="0" err="1"/>
              <a:t>with</a:t>
            </a:r>
            <a:r>
              <a:rPr lang="tr-TR" dirty="0"/>
              <a:t> </a:t>
            </a:r>
            <a:r>
              <a:rPr lang="tr-TR" dirty="0" err="1"/>
              <a:t>the</a:t>
            </a:r>
            <a:r>
              <a:rPr lang="tr-TR" dirty="0"/>
              <a:t> </a:t>
            </a:r>
            <a:r>
              <a:rPr lang="tr-TR" dirty="0" err="1"/>
              <a:t>rigid</a:t>
            </a:r>
            <a:r>
              <a:rPr lang="tr-TR" dirty="0"/>
              <a:t> </a:t>
            </a:r>
            <a:r>
              <a:rPr lang="tr-TR" dirty="0" err="1"/>
              <a:t>and</a:t>
            </a:r>
            <a:r>
              <a:rPr lang="tr-TR" dirty="0"/>
              <a:t> </a:t>
            </a:r>
            <a:r>
              <a:rPr lang="tr-TR" dirty="0" err="1"/>
              <a:t>utilitarian</a:t>
            </a:r>
            <a:r>
              <a:rPr lang="tr-TR" dirty="0"/>
              <a:t> </a:t>
            </a:r>
            <a:r>
              <a:rPr lang="tr-TR" dirty="0" err="1"/>
              <a:t>world</a:t>
            </a:r>
            <a:r>
              <a:rPr lang="tr-TR" dirty="0"/>
              <a:t> of </a:t>
            </a:r>
            <a:r>
              <a:rPr lang="tr-TR" dirty="0" err="1"/>
              <a:t>Gradgrind</a:t>
            </a:r>
            <a:r>
              <a:rPr lang="tr-TR" dirty="0"/>
              <a:t> </a:t>
            </a:r>
            <a:r>
              <a:rPr lang="tr-TR" dirty="0" err="1"/>
              <a:t>and</a:t>
            </a:r>
            <a:r>
              <a:rPr lang="tr-TR" dirty="0"/>
              <a:t> </a:t>
            </a:r>
            <a:r>
              <a:rPr lang="tr-TR" dirty="0" err="1"/>
              <a:t>Bounderby</a:t>
            </a:r>
            <a:r>
              <a:rPr lang="tr-TR" dirty="0"/>
              <a:t>?</a:t>
            </a:r>
          </a:p>
          <a:p>
            <a:pPr marL="342900" indent="-342900">
              <a:buFont typeface="+mj-lt"/>
              <a:buAutoNum type="arabicPeriod"/>
            </a:pPr>
            <a:r>
              <a:rPr lang="tr-TR" dirty="0"/>
              <a:t>How do fire </a:t>
            </a:r>
            <a:r>
              <a:rPr lang="tr-TR" dirty="0" err="1"/>
              <a:t>and</a:t>
            </a:r>
            <a:r>
              <a:rPr lang="tr-TR" dirty="0"/>
              <a:t> </a:t>
            </a:r>
            <a:r>
              <a:rPr lang="tr-TR" dirty="0" err="1"/>
              <a:t>smoke</a:t>
            </a:r>
            <a:r>
              <a:rPr lang="tr-TR" dirty="0"/>
              <a:t> </a:t>
            </a:r>
            <a:r>
              <a:rPr lang="tr-TR" dirty="0" err="1"/>
              <a:t>function</a:t>
            </a:r>
            <a:r>
              <a:rPr lang="tr-TR" dirty="0"/>
              <a:t> as </a:t>
            </a:r>
            <a:r>
              <a:rPr lang="tr-TR" dirty="0" err="1"/>
              <a:t>recurring</a:t>
            </a:r>
            <a:r>
              <a:rPr lang="tr-TR" dirty="0"/>
              <a:t> </a:t>
            </a:r>
            <a:r>
              <a:rPr lang="tr-TR" dirty="0" err="1"/>
              <a:t>symbols</a:t>
            </a:r>
            <a:r>
              <a:rPr lang="tr-TR" dirty="0"/>
              <a:t> in </a:t>
            </a:r>
            <a:r>
              <a:rPr lang="tr-TR" dirty="0" err="1"/>
              <a:t>the</a:t>
            </a:r>
            <a:r>
              <a:rPr lang="tr-TR" dirty="0"/>
              <a:t> </a:t>
            </a:r>
            <a:r>
              <a:rPr lang="tr-TR" dirty="0" err="1"/>
              <a:t>novel</a:t>
            </a:r>
            <a:r>
              <a:rPr lang="tr-TR" dirty="0"/>
              <a:t>, </a:t>
            </a:r>
            <a:r>
              <a:rPr lang="tr-TR" dirty="0" err="1"/>
              <a:t>especially</a:t>
            </a:r>
            <a:r>
              <a:rPr lang="tr-TR" dirty="0"/>
              <a:t> in </a:t>
            </a:r>
            <a:r>
              <a:rPr lang="tr-TR" dirty="0" err="1"/>
              <a:t>relation</a:t>
            </a:r>
            <a:r>
              <a:rPr lang="tr-TR" dirty="0"/>
              <a:t> </a:t>
            </a:r>
            <a:r>
              <a:rPr lang="tr-TR" dirty="0" err="1"/>
              <a:t>to</a:t>
            </a:r>
            <a:r>
              <a:rPr lang="tr-TR" dirty="0"/>
              <a:t> </a:t>
            </a:r>
            <a:r>
              <a:rPr lang="tr-TR" dirty="0" err="1"/>
              <a:t>Louisa</a:t>
            </a:r>
            <a:r>
              <a:rPr lang="tr-TR" dirty="0"/>
              <a:t> </a:t>
            </a:r>
            <a:r>
              <a:rPr lang="tr-TR" dirty="0" err="1"/>
              <a:t>and</a:t>
            </a:r>
            <a:r>
              <a:rPr lang="tr-TR" dirty="0"/>
              <a:t> her </a:t>
            </a:r>
            <a:r>
              <a:rPr lang="tr-TR" dirty="0" err="1"/>
              <a:t>suppressed</a:t>
            </a:r>
            <a:r>
              <a:rPr lang="tr-TR" dirty="0"/>
              <a:t> </a:t>
            </a:r>
            <a:r>
              <a:rPr lang="tr-TR" dirty="0" err="1"/>
              <a:t>emotions</a:t>
            </a:r>
            <a:r>
              <a:rPr lang="tr-TR" dirty="0"/>
              <a:t>?</a:t>
            </a:r>
          </a:p>
          <a:p>
            <a:pPr marL="342900" indent="-342900">
              <a:buFont typeface="+mj-lt"/>
              <a:buAutoNum type="arabicPeriod"/>
            </a:pPr>
            <a:r>
              <a:rPr lang="tr-TR" b="1" dirty="0" err="1"/>
              <a:t>Louisa</a:t>
            </a:r>
            <a:r>
              <a:rPr lang="tr-TR" b="1" dirty="0"/>
              <a:t> </a:t>
            </a:r>
            <a:r>
              <a:rPr lang="tr-TR" b="1" dirty="0" err="1"/>
              <a:t>and</a:t>
            </a:r>
            <a:r>
              <a:rPr lang="tr-TR" b="1" dirty="0"/>
              <a:t> </a:t>
            </a:r>
            <a:r>
              <a:rPr lang="tr-TR" b="1" dirty="0" err="1"/>
              <a:t>Sissy</a:t>
            </a:r>
            <a:r>
              <a:rPr lang="tr-TR" b="1" dirty="0"/>
              <a:t> </a:t>
            </a:r>
            <a:r>
              <a:rPr lang="tr-TR" b="1" dirty="0" err="1"/>
              <a:t>Jupe</a:t>
            </a:r>
            <a:r>
              <a:rPr lang="tr-TR" b="1" dirty="0"/>
              <a:t>:</a:t>
            </a:r>
            <a:r>
              <a:rPr lang="tr-TR" dirty="0"/>
              <a:t> </a:t>
            </a:r>
            <a:r>
              <a:rPr lang="tr-TR" dirty="0" err="1"/>
              <a:t>Compare</a:t>
            </a:r>
            <a:r>
              <a:rPr lang="tr-TR" dirty="0"/>
              <a:t> </a:t>
            </a:r>
            <a:r>
              <a:rPr lang="tr-TR" dirty="0" err="1"/>
              <a:t>and</a:t>
            </a:r>
            <a:r>
              <a:rPr lang="tr-TR" dirty="0"/>
              <a:t> </a:t>
            </a:r>
            <a:r>
              <a:rPr lang="tr-TR" dirty="0" err="1"/>
              <a:t>contrast</a:t>
            </a:r>
            <a:r>
              <a:rPr lang="tr-TR" dirty="0"/>
              <a:t> </a:t>
            </a:r>
            <a:r>
              <a:rPr lang="tr-TR" dirty="0" err="1"/>
              <a:t>Louisa</a:t>
            </a:r>
            <a:r>
              <a:rPr lang="tr-TR" dirty="0"/>
              <a:t> </a:t>
            </a:r>
            <a:r>
              <a:rPr lang="tr-TR" dirty="0" err="1"/>
              <a:t>and</a:t>
            </a:r>
            <a:r>
              <a:rPr lang="tr-TR" dirty="0"/>
              <a:t> </a:t>
            </a:r>
            <a:r>
              <a:rPr lang="tr-TR" dirty="0" err="1"/>
              <a:t>Sissy</a:t>
            </a:r>
            <a:r>
              <a:rPr lang="tr-TR" dirty="0"/>
              <a:t>. How </a:t>
            </a:r>
            <a:r>
              <a:rPr lang="tr-TR" dirty="0" err="1"/>
              <a:t>does</a:t>
            </a:r>
            <a:r>
              <a:rPr lang="tr-TR" dirty="0"/>
              <a:t> </a:t>
            </a:r>
            <a:r>
              <a:rPr lang="tr-TR" dirty="0" err="1"/>
              <a:t>each</a:t>
            </a:r>
            <a:r>
              <a:rPr lang="tr-TR" dirty="0"/>
              <a:t> </a:t>
            </a:r>
            <a:r>
              <a:rPr lang="tr-TR" dirty="0" err="1"/>
              <a:t>character</a:t>
            </a:r>
            <a:r>
              <a:rPr lang="tr-TR" dirty="0"/>
              <a:t> </a:t>
            </a:r>
            <a:r>
              <a:rPr lang="tr-TR" dirty="0" err="1"/>
              <a:t>represent</a:t>
            </a:r>
            <a:r>
              <a:rPr lang="tr-TR" dirty="0"/>
              <a:t> </a:t>
            </a:r>
            <a:r>
              <a:rPr lang="tr-TR" dirty="0" err="1"/>
              <a:t>different</a:t>
            </a:r>
            <a:r>
              <a:rPr lang="tr-TR" dirty="0"/>
              <a:t> </a:t>
            </a:r>
            <a:r>
              <a:rPr lang="tr-TR" dirty="0" err="1"/>
              <a:t>approaches</a:t>
            </a:r>
            <a:r>
              <a:rPr lang="tr-TR" dirty="0"/>
              <a:t> </a:t>
            </a:r>
            <a:r>
              <a:rPr lang="tr-TR" dirty="0" err="1"/>
              <a:t>to</a:t>
            </a:r>
            <a:r>
              <a:rPr lang="tr-TR" dirty="0"/>
              <a:t> life </a:t>
            </a:r>
            <a:r>
              <a:rPr lang="tr-TR" dirty="0" err="1"/>
              <a:t>and</a:t>
            </a:r>
            <a:r>
              <a:rPr lang="tr-TR" dirty="0"/>
              <a:t> </a:t>
            </a:r>
            <a:r>
              <a:rPr lang="tr-TR" dirty="0" err="1"/>
              <a:t>values</a:t>
            </a:r>
            <a:r>
              <a:rPr lang="tr-TR" dirty="0"/>
              <a:t>?</a:t>
            </a:r>
          </a:p>
          <a:p>
            <a:pPr marL="342900" indent="-342900">
              <a:buFont typeface="+mj-lt"/>
              <a:buAutoNum type="arabicPeriod"/>
            </a:pPr>
            <a:r>
              <a:rPr lang="tr-TR" b="1" dirty="0" err="1"/>
              <a:t>Family</a:t>
            </a:r>
            <a:r>
              <a:rPr lang="tr-TR" b="1" dirty="0"/>
              <a:t> Dynamics:</a:t>
            </a:r>
            <a:r>
              <a:rPr lang="tr-TR" dirty="0"/>
              <a:t> </a:t>
            </a:r>
            <a:r>
              <a:rPr lang="tr-TR" dirty="0" err="1"/>
              <a:t>Analyze</a:t>
            </a:r>
            <a:r>
              <a:rPr lang="tr-TR" dirty="0"/>
              <a:t> </a:t>
            </a:r>
            <a:r>
              <a:rPr lang="tr-TR" dirty="0" err="1"/>
              <a:t>the</a:t>
            </a:r>
            <a:r>
              <a:rPr lang="tr-TR" dirty="0"/>
              <a:t> </a:t>
            </a:r>
            <a:r>
              <a:rPr lang="tr-TR" dirty="0" err="1"/>
              <a:t>relationships</a:t>
            </a:r>
            <a:r>
              <a:rPr lang="tr-TR" dirty="0"/>
              <a:t> </a:t>
            </a:r>
            <a:r>
              <a:rPr lang="tr-TR" dirty="0" err="1"/>
              <a:t>within</a:t>
            </a:r>
            <a:r>
              <a:rPr lang="tr-TR" dirty="0"/>
              <a:t> </a:t>
            </a:r>
            <a:r>
              <a:rPr lang="tr-TR" dirty="0" err="1"/>
              <a:t>the</a:t>
            </a:r>
            <a:r>
              <a:rPr lang="tr-TR" dirty="0"/>
              <a:t> </a:t>
            </a:r>
            <a:r>
              <a:rPr lang="tr-TR" dirty="0" err="1"/>
              <a:t>Gradgrind</a:t>
            </a:r>
            <a:r>
              <a:rPr lang="tr-TR" dirty="0"/>
              <a:t> </a:t>
            </a:r>
            <a:r>
              <a:rPr lang="tr-TR" dirty="0" err="1"/>
              <a:t>family</a:t>
            </a:r>
            <a:r>
              <a:rPr lang="tr-TR" dirty="0"/>
              <a:t>. How </a:t>
            </a:r>
            <a:r>
              <a:rPr lang="tr-TR" dirty="0" err="1"/>
              <a:t>does</a:t>
            </a:r>
            <a:r>
              <a:rPr lang="tr-TR" dirty="0"/>
              <a:t> </a:t>
            </a:r>
            <a:r>
              <a:rPr lang="tr-TR" dirty="0" err="1"/>
              <a:t>the</a:t>
            </a:r>
            <a:r>
              <a:rPr lang="tr-TR" dirty="0"/>
              <a:t> </a:t>
            </a:r>
            <a:r>
              <a:rPr lang="tr-TR" dirty="0" err="1"/>
              <a:t>family</a:t>
            </a:r>
            <a:r>
              <a:rPr lang="tr-TR" dirty="0"/>
              <a:t> </a:t>
            </a:r>
            <a:r>
              <a:rPr lang="tr-TR" dirty="0" err="1"/>
              <a:t>structure</a:t>
            </a:r>
            <a:r>
              <a:rPr lang="tr-TR" dirty="0"/>
              <a:t> </a:t>
            </a:r>
            <a:r>
              <a:rPr lang="tr-TR" dirty="0" err="1"/>
              <a:t>reflect</a:t>
            </a:r>
            <a:r>
              <a:rPr lang="tr-TR" dirty="0"/>
              <a:t> </a:t>
            </a:r>
            <a:r>
              <a:rPr lang="tr-TR" dirty="0" err="1"/>
              <a:t>broader</a:t>
            </a:r>
            <a:r>
              <a:rPr lang="tr-TR" dirty="0"/>
              <a:t> </a:t>
            </a:r>
            <a:r>
              <a:rPr lang="tr-TR" dirty="0" err="1"/>
              <a:t>societal</a:t>
            </a:r>
            <a:r>
              <a:rPr lang="tr-TR" dirty="0"/>
              <a:t> </a:t>
            </a:r>
            <a:r>
              <a:rPr lang="tr-TR" dirty="0" err="1"/>
              <a:t>issues</a:t>
            </a:r>
            <a:r>
              <a:rPr lang="tr-TR" dirty="0"/>
              <a:t>?</a:t>
            </a:r>
          </a:p>
          <a:p>
            <a:pPr marL="342900" indent="-342900">
              <a:buFont typeface="+mj-lt"/>
              <a:buAutoNum type="arabicPeriod"/>
            </a:pPr>
            <a:r>
              <a:rPr lang="tr-TR" b="1" dirty="0"/>
              <a:t>Reform </a:t>
            </a:r>
            <a:r>
              <a:rPr lang="tr-TR" b="1" dirty="0" err="1"/>
              <a:t>and</a:t>
            </a:r>
            <a:r>
              <a:rPr lang="tr-TR" b="1" dirty="0"/>
              <a:t> </a:t>
            </a:r>
            <a:r>
              <a:rPr lang="tr-TR" b="1" dirty="0" err="1"/>
              <a:t>Hope</a:t>
            </a:r>
            <a:r>
              <a:rPr lang="tr-TR" b="1" dirty="0"/>
              <a:t>:</a:t>
            </a:r>
            <a:r>
              <a:rPr lang="tr-TR" dirty="0"/>
              <a:t> </a:t>
            </a:r>
            <a:r>
              <a:rPr lang="tr-TR" dirty="0" err="1"/>
              <a:t>Does</a:t>
            </a:r>
            <a:r>
              <a:rPr lang="tr-TR" dirty="0"/>
              <a:t> Dickens </a:t>
            </a:r>
            <a:r>
              <a:rPr lang="tr-TR" dirty="0" err="1"/>
              <a:t>offer</a:t>
            </a:r>
            <a:r>
              <a:rPr lang="tr-TR" dirty="0"/>
              <a:t> </a:t>
            </a:r>
            <a:r>
              <a:rPr lang="tr-TR" dirty="0" err="1"/>
              <a:t>any</a:t>
            </a:r>
            <a:r>
              <a:rPr lang="tr-TR" dirty="0"/>
              <a:t> </a:t>
            </a:r>
            <a:r>
              <a:rPr lang="tr-TR" dirty="0" err="1"/>
              <a:t>hope</a:t>
            </a:r>
            <a:r>
              <a:rPr lang="tr-TR" dirty="0"/>
              <a:t> </a:t>
            </a:r>
            <a:r>
              <a:rPr lang="tr-TR" dirty="0" err="1"/>
              <a:t>for</a:t>
            </a:r>
            <a:r>
              <a:rPr lang="tr-TR" dirty="0"/>
              <a:t> </a:t>
            </a:r>
            <a:r>
              <a:rPr lang="tr-TR" dirty="0" err="1"/>
              <a:t>societal</a:t>
            </a:r>
            <a:r>
              <a:rPr lang="tr-TR" dirty="0"/>
              <a:t> reform </a:t>
            </a:r>
            <a:r>
              <a:rPr lang="tr-TR" dirty="0" err="1"/>
              <a:t>by</a:t>
            </a:r>
            <a:r>
              <a:rPr lang="tr-TR" dirty="0"/>
              <a:t> </a:t>
            </a:r>
            <a:r>
              <a:rPr lang="tr-TR" dirty="0" err="1"/>
              <a:t>the</a:t>
            </a:r>
            <a:r>
              <a:rPr lang="tr-TR" dirty="0"/>
              <a:t> </a:t>
            </a:r>
            <a:r>
              <a:rPr lang="tr-TR" dirty="0" err="1"/>
              <a:t>end</a:t>
            </a:r>
            <a:r>
              <a:rPr lang="tr-TR" dirty="0"/>
              <a:t> of </a:t>
            </a:r>
            <a:r>
              <a:rPr lang="tr-TR" dirty="0" err="1"/>
              <a:t>the</a:t>
            </a:r>
            <a:r>
              <a:rPr lang="tr-TR" dirty="0"/>
              <a:t> </a:t>
            </a:r>
            <a:r>
              <a:rPr lang="tr-TR" dirty="0" err="1"/>
              <a:t>novel</a:t>
            </a:r>
            <a:r>
              <a:rPr lang="tr-TR" dirty="0"/>
              <a:t>? </a:t>
            </a:r>
            <a:r>
              <a:rPr lang="tr-TR" dirty="0" err="1"/>
              <a:t>In</a:t>
            </a:r>
            <a:r>
              <a:rPr lang="tr-TR" dirty="0"/>
              <a:t> </a:t>
            </a:r>
            <a:r>
              <a:rPr lang="tr-TR" dirty="0" err="1"/>
              <a:t>what</a:t>
            </a:r>
            <a:r>
              <a:rPr lang="tr-TR" dirty="0"/>
              <a:t> </a:t>
            </a:r>
            <a:r>
              <a:rPr lang="tr-TR" dirty="0" err="1"/>
              <a:t>ways</a:t>
            </a:r>
            <a:r>
              <a:rPr lang="tr-TR" dirty="0"/>
              <a:t> </a:t>
            </a:r>
            <a:r>
              <a:rPr lang="tr-TR" dirty="0" err="1"/>
              <a:t>are</a:t>
            </a:r>
            <a:r>
              <a:rPr lang="tr-TR" dirty="0"/>
              <a:t> </a:t>
            </a:r>
            <a:r>
              <a:rPr lang="tr-TR" dirty="0" err="1"/>
              <a:t>the</a:t>
            </a:r>
            <a:r>
              <a:rPr lang="tr-TR" dirty="0"/>
              <a:t> </a:t>
            </a:r>
            <a:r>
              <a:rPr lang="tr-TR" dirty="0" err="1"/>
              <a:t>ideas</a:t>
            </a:r>
            <a:r>
              <a:rPr lang="tr-TR" dirty="0"/>
              <a:t> of </a:t>
            </a:r>
            <a:r>
              <a:rPr lang="tr-TR" dirty="0" err="1"/>
              <a:t>compassion</a:t>
            </a:r>
            <a:r>
              <a:rPr lang="tr-TR" dirty="0"/>
              <a:t>, </a:t>
            </a:r>
            <a:r>
              <a:rPr lang="tr-TR" dirty="0" err="1"/>
              <a:t>imagination</a:t>
            </a:r>
            <a:r>
              <a:rPr lang="tr-TR" dirty="0"/>
              <a:t>, </a:t>
            </a:r>
            <a:r>
              <a:rPr lang="tr-TR" dirty="0" err="1"/>
              <a:t>and</a:t>
            </a:r>
            <a:r>
              <a:rPr lang="tr-TR" dirty="0"/>
              <a:t> </a:t>
            </a:r>
            <a:r>
              <a:rPr lang="tr-TR" dirty="0" err="1"/>
              <a:t>human</a:t>
            </a:r>
            <a:r>
              <a:rPr lang="tr-TR" dirty="0"/>
              <a:t> </a:t>
            </a:r>
            <a:r>
              <a:rPr lang="tr-TR" dirty="0" err="1"/>
              <a:t>connection</a:t>
            </a:r>
            <a:r>
              <a:rPr lang="tr-TR" dirty="0"/>
              <a:t> </a:t>
            </a:r>
            <a:r>
              <a:rPr lang="tr-TR" dirty="0" err="1"/>
              <a:t>presented</a:t>
            </a:r>
            <a:r>
              <a:rPr lang="tr-TR" dirty="0"/>
              <a:t> as </a:t>
            </a:r>
            <a:r>
              <a:rPr lang="tr-TR" dirty="0" err="1"/>
              <a:t>potential</a:t>
            </a:r>
            <a:r>
              <a:rPr lang="tr-TR" dirty="0"/>
              <a:t> </a:t>
            </a:r>
            <a:r>
              <a:rPr lang="tr-TR" dirty="0" err="1"/>
              <a:t>solutions</a:t>
            </a:r>
            <a:r>
              <a:rPr lang="tr-TR" dirty="0"/>
              <a:t> </a:t>
            </a:r>
            <a:r>
              <a:rPr lang="tr-TR" dirty="0" err="1"/>
              <a:t>to</a:t>
            </a:r>
            <a:r>
              <a:rPr lang="tr-TR" dirty="0"/>
              <a:t> </a:t>
            </a:r>
            <a:r>
              <a:rPr lang="tr-TR" dirty="0" err="1"/>
              <a:t>the</a:t>
            </a:r>
            <a:r>
              <a:rPr lang="tr-TR" dirty="0"/>
              <a:t> </a:t>
            </a:r>
            <a:r>
              <a:rPr lang="tr-TR" dirty="0" err="1"/>
              <a:t>problems</a:t>
            </a:r>
            <a:r>
              <a:rPr lang="tr-TR" dirty="0"/>
              <a:t> </a:t>
            </a:r>
            <a:r>
              <a:rPr lang="tr-TR" dirty="0" err="1"/>
              <a:t>raised</a:t>
            </a:r>
            <a:r>
              <a:rPr lang="tr-TR" dirty="0"/>
              <a:t> in </a:t>
            </a:r>
            <a:r>
              <a:rPr lang="tr-TR" i="1" dirty="0"/>
              <a:t>Hard Times</a:t>
            </a:r>
            <a:r>
              <a:rPr lang="tr-TR" dirty="0"/>
              <a:t>?</a:t>
            </a:r>
          </a:p>
          <a:p>
            <a:pPr marL="342900" indent="-342900">
              <a:buFont typeface="+mj-lt"/>
              <a:buAutoNum type="arabicPeriod"/>
            </a:pPr>
            <a:r>
              <a:rPr lang="tr-TR" b="1" dirty="0"/>
              <a:t>Moral </a:t>
            </a:r>
            <a:r>
              <a:rPr lang="tr-TR" b="1" dirty="0" err="1"/>
              <a:t>Lessons</a:t>
            </a:r>
            <a:r>
              <a:rPr lang="tr-TR" b="1" dirty="0"/>
              <a:t>:</a:t>
            </a:r>
            <a:r>
              <a:rPr lang="tr-TR" dirty="0"/>
              <a:t> </a:t>
            </a:r>
            <a:r>
              <a:rPr lang="tr-TR" dirty="0" err="1"/>
              <a:t>What</a:t>
            </a:r>
            <a:r>
              <a:rPr lang="tr-TR" dirty="0"/>
              <a:t> moral </a:t>
            </a:r>
            <a:r>
              <a:rPr lang="tr-TR" dirty="0" err="1"/>
              <a:t>lessons</a:t>
            </a:r>
            <a:r>
              <a:rPr lang="tr-TR" dirty="0"/>
              <a:t> </a:t>
            </a:r>
            <a:r>
              <a:rPr lang="tr-TR" dirty="0" err="1"/>
              <a:t>does</a:t>
            </a:r>
            <a:r>
              <a:rPr lang="tr-TR" dirty="0"/>
              <a:t> Dickens </a:t>
            </a:r>
            <a:r>
              <a:rPr lang="tr-TR" dirty="0" err="1"/>
              <a:t>seem</a:t>
            </a:r>
            <a:r>
              <a:rPr lang="tr-TR" dirty="0"/>
              <a:t> </a:t>
            </a:r>
            <a:r>
              <a:rPr lang="tr-TR" dirty="0" err="1"/>
              <a:t>to</a:t>
            </a:r>
            <a:r>
              <a:rPr lang="tr-TR" dirty="0"/>
              <a:t> </a:t>
            </a:r>
            <a:r>
              <a:rPr lang="tr-TR" dirty="0" err="1"/>
              <a:t>advocate</a:t>
            </a:r>
            <a:r>
              <a:rPr lang="tr-TR" dirty="0"/>
              <a:t> </a:t>
            </a:r>
            <a:r>
              <a:rPr lang="tr-TR" dirty="0" err="1"/>
              <a:t>through</a:t>
            </a:r>
            <a:r>
              <a:rPr lang="tr-TR" dirty="0"/>
              <a:t> </a:t>
            </a:r>
            <a:r>
              <a:rPr lang="tr-TR" dirty="0" err="1"/>
              <a:t>the</a:t>
            </a:r>
            <a:r>
              <a:rPr lang="tr-TR" dirty="0"/>
              <a:t> </a:t>
            </a:r>
            <a:r>
              <a:rPr lang="tr-TR" dirty="0" err="1"/>
              <a:t>resolution</a:t>
            </a:r>
            <a:r>
              <a:rPr lang="tr-TR" dirty="0"/>
              <a:t> of </a:t>
            </a:r>
            <a:r>
              <a:rPr lang="tr-TR" dirty="0" err="1"/>
              <a:t>the</a:t>
            </a:r>
            <a:r>
              <a:rPr lang="tr-TR" dirty="0"/>
              <a:t> </a:t>
            </a:r>
            <a:r>
              <a:rPr lang="tr-TR" dirty="0" err="1"/>
              <a:t>novel</a:t>
            </a:r>
            <a:r>
              <a:rPr lang="tr-TR" dirty="0"/>
              <a:t>? </a:t>
            </a:r>
            <a:r>
              <a:rPr lang="tr-TR" dirty="0" err="1"/>
              <a:t>Are</a:t>
            </a:r>
            <a:r>
              <a:rPr lang="tr-TR" dirty="0"/>
              <a:t> </a:t>
            </a:r>
            <a:r>
              <a:rPr lang="tr-TR" dirty="0" err="1"/>
              <a:t>there</a:t>
            </a:r>
            <a:r>
              <a:rPr lang="tr-TR" dirty="0"/>
              <a:t> </a:t>
            </a:r>
            <a:r>
              <a:rPr lang="tr-TR" dirty="0" err="1"/>
              <a:t>any</a:t>
            </a:r>
            <a:r>
              <a:rPr lang="tr-TR" dirty="0"/>
              <a:t> </a:t>
            </a:r>
            <a:r>
              <a:rPr lang="tr-TR" dirty="0" err="1"/>
              <a:t>ambiguities</a:t>
            </a:r>
            <a:r>
              <a:rPr lang="tr-TR" dirty="0"/>
              <a:t> </a:t>
            </a:r>
            <a:r>
              <a:rPr lang="tr-TR" dirty="0" err="1"/>
              <a:t>or</a:t>
            </a:r>
            <a:r>
              <a:rPr lang="tr-TR" dirty="0"/>
              <a:t> </a:t>
            </a:r>
            <a:r>
              <a:rPr lang="tr-TR" dirty="0" err="1"/>
              <a:t>unresolved</a:t>
            </a:r>
            <a:r>
              <a:rPr lang="tr-TR" dirty="0"/>
              <a:t> </a:t>
            </a:r>
            <a:r>
              <a:rPr lang="tr-TR" dirty="0" err="1"/>
              <a:t>questions</a:t>
            </a:r>
            <a:r>
              <a:rPr lang="tr-TR" dirty="0"/>
              <a:t> in his </a:t>
            </a:r>
            <a:r>
              <a:rPr lang="tr-TR" dirty="0" err="1"/>
              <a:t>social</a:t>
            </a:r>
            <a:r>
              <a:rPr lang="tr-TR" dirty="0"/>
              <a:t> </a:t>
            </a:r>
            <a:r>
              <a:rPr lang="tr-TR" dirty="0" err="1"/>
              <a:t>message</a:t>
            </a:r>
            <a:r>
              <a:rPr lang="tr-TR" dirty="0"/>
              <a:t>?</a:t>
            </a:r>
          </a:p>
          <a:p>
            <a:endParaRPr lang="tr-TR" dirty="0"/>
          </a:p>
        </p:txBody>
      </p:sp>
    </p:spTree>
    <p:extLst>
      <p:ext uri="{BB962C8B-B14F-4D97-AF65-F5344CB8AC3E}">
        <p14:creationId xmlns:p14="http://schemas.microsoft.com/office/powerpoint/2010/main" val="356402669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ividendVTI">
  <a:themeElements>
    <a:clrScheme name="AnalogousFromRegularSeed_2SEEDS">
      <a:dk1>
        <a:srgbClr val="000000"/>
      </a:dk1>
      <a:lt1>
        <a:srgbClr val="FFFFFF"/>
      </a:lt1>
      <a:dk2>
        <a:srgbClr val="1B2F2E"/>
      </a:dk2>
      <a:lt2>
        <a:srgbClr val="F3F1F0"/>
      </a:lt2>
      <a:accent1>
        <a:srgbClr val="3B9EB1"/>
      </a:accent1>
      <a:accent2>
        <a:srgbClr val="46B196"/>
      </a:accent2>
      <a:accent3>
        <a:srgbClr val="4D7EC3"/>
      </a:accent3>
      <a:accent4>
        <a:srgbClr val="B13B3E"/>
      </a:accent4>
      <a:accent5>
        <a:srgbClr val="C37B4D"/>
      </a:accent5>
      <a:accent6>
        <a:srgbClr val="B19A3B"/>
      </a:accent6>
      <a:hlink>
        <a:srgbClr val="C05944"/>
      </a:hlink>
      <a:folHlink>
        <a:srgbClr val="7F7F7F"/>
      </a:folHlink>
    </a:clrScheme>
    <a:fontScheme name="Dividend">
      <a:majorFont>
        <a:latin typeface="Avenir Next LT Pro"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4213</TotalTime>
  <Words>2192</Words>
  <Application>Microsoft Macintosh PowerPoint</Application>
  <PresentationFormat>Geniş ekran</PresentationFormat>
  <Paragraphs>131</Paragraphs>
  <Slides>22</Slides>
  <Notes>3</Notes>
  <HiddenSlides>0</HiddenSlides>
  <MMClips>0</MMClips>
  <ScaleCrop>false</ScaleCrop>
  <HeadingPairs>
    <vt:vector size="6" baseType="variant">
      <vt:variant>
        <vt:lpstr>Kullanılan Yazı Tipleri</vt:lpstr>
      </vt:variant>
      <vt:variant>
        <vt:i4>8</vt:i4>
      </vt:variant>
      <vt:variant>
        <vt:lpstr>Tema</vt:lpstr>
      </vt:variant>
      <vt:variant>
        <vt:i4>2</vt:i4>
      </vt:variant>
      <vt:variant>
        <vt:lpstr>Slayt Başlıkları</vt:lpstr>
      </vt:variant>
      <vt:variant>
        <vt:i4>22</vt:i4>
      </vt:variant>
    </vt:vector>
  </HeadingPairs>
  <TitlesOfParts>
    <vt:vector size="32" baseType="lpstr">
      <vt:lpstr>Aptos</vt:lpstr>
      <vt:lpstr>Aptos Display</vt:lpstr>
      <vt:lpstr>Arial</vt:lpstr>
      <vt:lpstr>Avenir Next LT Pro</vt:lpstr>
      <vt:lpstr>Charter</vt:lpstr>
      <vt:lpstr>Helvetica Neue</vt:lpstr>
      <vt:lpstr>The Serif Hand</vt:lpstr>
      <vt:lpstr>Wingdings 2</vt:lpstr>
      <vt:lpstr>Office Teması</vt:lpstr>
      <vt:lpstr>DividendVTI</vt:lpstr>
      <vt:lpstr>Charles dickens and hard times Week 4-</vt:lpstr>
      <vt:lpstr>Charles dıckens (1812-1870)</vt:lpstr>
      <vt:lpstr>bıography</vt:lpstr>
      <vt:lpstr>PowerPoint Sunusu</vt:lpstr>
      <vt:lpstr>Early Works 1833-1846</vt:lpstr>
      <vt:lpstr>PowerPoint Sunusu</vt:lpstr>
      <vt:lpstr>Later Works 1846-1870</vt:lpstr>
      <vt:lpstr>Dickens’s fIctıon and common themes ın hıs works </vt:lpstr>
      <vt:lpstr>Style</vt:lpstr>
      <vt:lpstr>Dickens’s art of wrıtıng</vt:lpstr>
      <vt:lpstr>Some quotes</vt:lpstr>
      <vt:lpstr>PowerPoint Sunusu</vt:lpstr>
      <vt:lpstr>Hard tımes</vt:lpstr>
      <vt:lpstr>Hard times </vt:lpstr>
      <vt:lpstr>EDUCATION</vt:lpstr>
      <vt:lpstr>PowerPoint Sunusu</vt:lpstr>
      <vt:lpstr>MARRIAGE</vt:lpstr>
      <vt:lpstr>ıNDUSTRIALIZATION</vt:lpstr>
      <vt:lpstr>PowerPoint Sunusu</vt:lpstr>
      <vt:lpstr>UTILITARIANISM</vt:lpstr>
      <vt:lpstr>PowerPoint Sunusu</vt:lpstr>
      <vt:lpstr>STUDY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Pelin Gölcük Mirza</dc:creator>
  <cp:lastModifiedBy>Pelin Gölcük Mirza</cp:lastModifiedBy>
  <cp:revision>4</cp:revision>
  <dcterms:created xsi:type="dcterms:W3CDTF">2024-10-07T07:15:42Z</dcterms:created>
  <dcterms:modified xsi:type="dcterms:W3CDTF">2024-10-11T06:42:17Z</dcterms:modified>
</cp:coreProperties>
</file>